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5" r:id="rId6"/>
    <p:sldId id="261" r:id="rId7"/>
    <p:sldId id="266" r:id="rId8"/>
    <p:sldId id="262" r:id="rId9"/>
    <p:sldId id="279" r:id="rId10"/>
    <p:sldId id="280" r:id="rId11"/>
    <p:sldId id="263" r:id="rId12"/>
    <p:sldId id="260" r:id="rId13"/>
    <p:sldId id="267" r:id="rId14"/>
    <p:sldId id="281" r:id="rId15"/>
    <p:sldId id="282" r:id="rId16"/>
    <p:sldId id="283" r:id="rId17"/>
    <p:sldId id="284" r:id="rId18"/>
    <p:sldId id="277" r:id="rId19"/>
    <p:sldId id="286" r:id="rId20"/>
    <p:sldId id="295" r:id="rId21"/>
    <p:sldId id="296" r:id="rId22"/>
    <p:sldId id="285" r:id="rId23"/>
    <p:sldId id="287" r:id="rId24"/>
    <p:sldId id="288" r:id="rId25"/>
    <p:sldId id="290" r:id="rId26"/>
    <p:sldId id="291" r:id="rId27"/>
    <p:sldId id="292" r:id="rId28"/>
    <p:sldId id="293" r:id="rId29"/>
    <p:sldId id="294" r:id="rId30"/>
    <p:sldId id="268" r:id="rId31"/>
    <p:sldId id="297" r:id="rId32"/>
    <p:sldId id="298" r:id="rId33"/>
    <p:sldId id="299" r:id="rId34"/>
    <p:sldId id="300" r:id="rId35"/>
    <p:sldId id="302" r:id="rId36"/>
    <p:sldId id="303" r:id="rId37"/>
    <p:sldId id="304" r:id="rId38"/>
    <p:sldId id="301" r:id="rId39"/>
    <p:sldId id="264" r:id="rId40"/>
    <p:sldId id="318" r:id="rId41"/>
    <p:sldId id="319" r:id="rId42"/>
    <p:sldId id="320" r:id="rId43"/>
    <p:sldId id="269" r:id="rId44"/>
    <p:sldId id="313" r:id="rId45"/>
    <p:sldId id="307" r:id="rId46"/>
    <p:sldId id="308" r:id="rId47"/>
    <p:sldId id="309" r:id="rId48"/>
    <p:sldId id="310" r:id="rId49"/>
    <p:sldId id="311" r:id="rId50"/>
    <p:sldId id="312" r:id="rId51"/>
    <p:sldId id="315" r:id="rId52"/>
    <p:sldId id="316" r:id="rId53"/>
    <p:sldId id="317" r:id="rId54"/>
    <p:sldId id="270" r:id="rId55"/>
    <p:sldId id="314" r:id="rId56"/>
    <p:sldId id="271" r:id="rId57"/>
    <p:sldId id="272" r:id="rId58"/>
    <p:sldId id="321" r:id="rId59"/>
    <p:sldId id="273" r:id="rId60"/>
    <p:sldId id="305" r:id="rId61"/>
    <p:sldId id="274" r:id="rId62"/>
    <p:sldId id="306" r:id="rId63"/>
    <p:sldId id="275" r:id="rId64"/>
    <p:sldId id="276"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50" autoAdjust="0"/>
    <p:restoredTop sz="79078" autoAdjust="0"/>
  </p:normalViewPr>
  <p:slideViewPr>
    <p:cSldViewPr snapToGrid="0">
      <p:cViewPr varScale="1">
        <p:scale>
          <a:sx n="68" d="100"/>
          <a:sy n="68" d="100"/>
        </p:scale>
        <p:origin x="6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22CB6-8512-463D-ADFE-08309AE32241}" type="datetimeFigureOut">
              <a:rPr lang="zh-CN" altLang="en-US" smtClean="0"/>
              <a:t>2020/7/28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A4BFA-9486-4F79-BF25-556AEE83A16C}" type="slidenum">
              <a:rPr lang="zh-CN" altLang="en-US" smtClean="0"/>
              <a:t>‹#›</a:t>
            </a:fld>
            <a:endParaRPr lang="zh-CN" altLang="en-US"/>
          </a:p>
        </p:txBody>
      </p:sp>
    </p:spTree>
    <p:extLst>
      <p:ext uri="{BB962C8B-B14F-4D97-AF65-F5344CB8AC3E}">
        <p14:creationId xmlns:p14="http://schemas.microsoft.com/office/powerpoint/2010/main" val="861788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DA4BFA-9486-4F79-BF25-556AEE83A16C}" type="slidenum">
              <a:rPr lang="zh-CN" altLang="en-US" smtClean="0"/>
              <a:t>30</a:t>
            </a:fld>
            <a:endParaRPr lang="zh-CN" altLang="en-US"/>
          </a:p>
        </p:txBody>
      </p:sp>
    </p:spTree>
    <p:extLst>
      <p:ext uri="{BB962C8B-B14F-4D97-AF65-F5344CB8AC3E}">
        <p14:creationId xmlns:p14="http://schemas.microsoft.com/office/powerpoint/2010/main" val="529702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Step 1,chose Option “USE PDB orientation” cause we download the templet form OPM </a:t>
            </a:r>
            <a:r>
              <a:rPr lang="en-US" altLang="zh-CN" dirty="0" err="1"/>
              <a:t>database,and</a:t>
            </a:r>
            <a:r>
              <a:rPr lang="en-US" altLang="zh-CN" dirty="0"/>
              <a:t> click NEXT STEP</a:t>
            </a:r>
            <a:endParaRPr lang="zh-CN" altLang="en-US" dirty="0"/>
          </a:p>
        </p:txBody>
      </p:sp>
      <p:sp>
        <p:nvSpPr>
          <p:cNvPr id="4" name="灯片编号占位符 3"/>
          <p:cNvSpPr>
            <a:spLocks noGrp="1"/>
          </p:cNvSpPr>
          <p:nvPr>
            <p:ph type="sldNum" sz="quarter" idx="5"/>
          </p:nvPr>
        </p:nvSpPr>
        <p:spPr/>
        <p:txBody>
          <a:bodyPr/>
          <a:lstStyle/>
          <a:p>
            <a:fld id="{59DA4BFA-9486-4F79-BF25-556AEE83A16C}" type="slidenum">
              <a:rPr lang="zh-CN" altLang="en-US" smtClean="0"/>
              <a:t>47</a:t>
            </a:fld>
            <a:endParaRPr lang="zh-CN" altLang="en-US"/>
          </a:p>
        </p:txBody>
      </p:sp>
    </p:spTree>
    <p:extLst>
      <p:ext uri="{BB962C8B-B14F-4D97-AF65-F5344CB8AC3E}">
        <p14:creationId xmlns:p14="http://schemas.microsoft.com/office/powerpoint/2010/main" val="117929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Step 2 set the </a:t>
            </a:r>
            <a:r>
              <a:rPr kumimoji="1" lang="en-US" altLang="zh-CN" dirty="0" err="1"/>
              <a:t>systm</a:t>
            </a:r>
            <a:r>
              <a:rPr kumimoji="1" lang="en-US" altLang="zh-CN" dirty="0"/>
              <a:t> type ,there are 2 types, Homogeneous lipid and Heterogeneous lipid, Generally, we choose the former type of lipid. when your membranes are not modified .</a:t>
            </a:r>
          </a:p>
          <a:p>
            <a:r>
              <a:rPr kumimoji="1" lang="en-US" altLang="zh-CN" dirty="0"/>
              <a:t>And</a:t>
            </a:r>
            <a:r>
              <a:rPr kumimoji="1" lang="zh-CN" altLang="en-US" dirty="0"/>
              <a:t> </a:t>
            </a:r>
            <a:r>
              <a:rPr kumimoji="1" lang="en-US" altLang="zh-CN" dirty="0"/>
              <a:t>then select "USE lipids number"</a:t>
            </a:r>
          </a:p>
          <a:p>
            <a:r>
              <a:rPr kumimoji="1" lang="en" altLang="zh-CN" dirty="0"/>
              <a:t>We used </a:t>
            </a:r>
            <a:r>
              <a:rPr kumimoji="1" lang="en-US" altLang="zh-CN" dirty="0"/>
              <a:t>120</a:t>
            </a:r>
            <a:r>
              <a:rPr kumimoji="1" lang="en" altLang="zh-CN" dirty="0"/>
              <a:t> lipids </a:t>
            </a:r>
            <a:r>
              <a:rPr kumimoji="1" lang="en" altLang="zh-CN" dirty="0" err="1"/>
              <a:t>altogether.then</a:t>
            </a:r>
            <a:r>
              <a:rPr kumimoji="1" lang="zh-CN" altLang="en-US" dirty="0"/>
              <a:t> </a:t>
            </a:r>
            <a:r>
              <a:rPr kumimoji="1" lang="en-US" altLang="zh-CN" dirty="0"/>
              <a:t>set</a:t>
            </a:r>
            <a:r>
              <a:rPr kumimoji="1" lang="zh-CN" altLang="en-US" dirty="0"/>
              <a:t> </a:t>
            </a:r>
            <a:r>
              <a:rPr kumimoji="1" lang="en-US" altLang="zh-CN" dirty="0"/>
              <a:t>the box type and lipid type</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48</a:t>
            </a:fld>
            <a:endParaRPr lang="zh-CN" altLang="en-US"/>
          </a:p>
        </p:txBody>
      </p:sp>
    </p:spTree>
    <p:extLst>
      <p:ext uri="{BB962C8B-B14F-4D97-AF65-F5344CB8AC3E}">
        <p14:creationId xmlns:p14="http://schemas.microsoft.com/office/powerpoint/2010/main" val="416390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step we can see the information of our system size .</a:t>
            </a:r>
          </a:p>
          <a:p>
            <a:r>
              <a:rPr kumimoji="1" lang="en-US" altLang="zh-CN" dirty="0"/>
              <a:t>and we need to select system build options, there are also 2 methods: insertion method and replacement method.</a:t>
            </a:r>
          </a:p>
          <a:p>
            <a:r>
              <a:rPr kumimoji="1" lang="en-US" altLang="zh-CN" dirty="0"/>
              <a:t>Insertion method means keep the number</a:t>
            </a:r>
            <a:r>
              <a:rPr kumimoji="1" lang="zh-CN" altLang="en-US" dirty="0"/>
              <a:t> </a:t>
            </a:r>
            <a:r>
              <a:rPr kumimoji="1" lang="en-US" altLang="zh-CN" dirty="0"/>
              <a:t>of</a:t>
            </a:r>
            <a:r>
              <a:rPr kumimoji="1" lang="zh-CN" altLang="en-US" dirty="0"/>
              <a:t> </a:t>
            </a:r>
            <a:r>
              <a:rPr kumimoji="1" lang="en-US" altLang="zh-CN" dirty="0"/>
              <a:t>lipids</a:t>
            </a:r>
            <a:r>
              <a:rPr kumimoji="1" lang="zh-CN" altLang="en-US" dirty="0"/>
              <a:t>，</a:t>
            </a:r>
            <a:r>
              <a:rPr kumimoji="1" lang="en-US" altLang="zh-CN" dirty="0"/>
              <a:t>just insert the protein into the membrane</a:t>
            </a:r>
          </a:p>
          <a:p>
            <a:r>
              <a:rPr kumimoji="1" lang="en-US" altLang="zh-CN" dirty="0" err="1"/>
              <a:t>Replacment</a:t>
            </a:r>
            <a:r>
              <a:rPr kumimoji="1" lang="en-US" altLang="zh-CN" dirty="0"/>
              <a:t> method means Replace the membrane</a:t>
            </a:r>
            <a:r>
              <a:rPr kumimoji="1" lang="zh-CN" altLang="en-US" dirty="0"/>
              <a:t> </a:t>
            </a:r>
            <a:r>
              <a:rPr kumimoji="1" lang="en-US" altLang="zh-CN" dirty="0"/>
              <a:t>with the </a:t>
            </a:r>
            <a:r>
              <a:rPr kumimoji="1" lang="en-US" altLang="zh-CN" dirty="0" err="1"/>
              <a:t>conterparts</a:t>
            </a:r>
            <a:r>
              <a:rPr kumimoji="1" lang="en-US" altLang="zh-CN" dirty="0"/>
              <a:t> protein.</a:t>
            </a:r>
          </a:p>
          <a:p>
            <a:r>
              <a:rPr kumimoji="1" lang="en-US" altLang="zh-CN" dirty="0"/>
              <a:t>At last we need to select Ion placing method generally we use the Monte-</a:t>
            </a:r>
            <a:r>
              <a:rPr kumimoji="1" lang="en-US" altLang="zh-CN" dirty="0" err="1"/>
              <a:t>carlo</a:t>
            </a:r>
            <a:r>
              <a:rPr kumimoji="1" lang="en-US" altLang="zh-CN" dirty="0"/>
              <a:t> method </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49</a:t>
            </a:fld>
            <a:endParaRPr lang="zh-CN" altLang="en-US"/>
          </a:p>
        </p:txBody>
      </p:sp>
    </p:spTree>
    <p:extLst>
      <p:ext uri="{BB962C8B-B14F-4D97-AF65-F5344CB8AC3E}">
        <p14:creationId xmlns:p14="http://schemas.microsoft.com/office/powerpoint/2010/main" val="173272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Step 4 it checks the lipid penetration and it will build the membrane components ,but due to time constrains it just generate the lipid bilayer but not ions and </a:t>
            </a:r>
            <a:r>
              <a:rPr kumimoji="1" lang="en-US" altLang="zh-CN" dirty="0" err="1"/>
              <a:t>water,we</a:t>
            </a:r>
            <a:r>
              <a:rPr kumimoji="1" lang="en-US" altLang="zh-CN" dirty="0"/>
              <a:t> needn’t do anything here just go ahead</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50</a:t>
            </a:fld>
            <a:endParaRPr lang="zh-CN" altLang="en-US"/>
          </a:p>
        </p:txBody>
      </p:sp>
    </p:spTree>
    <p:extLst>
      <p:ext uri="{BB962C8B-B14F-4D97-AF65-F5344CB8AC3E}">
        <p14:creationId xmlns:p14="http://schemas.microsoft.com/office/powerpoint/2010/main" val="2680468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step the membrane components are generated .we can click here to view the structure see weather our system has problems </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51</a:t>
            </a:fld>
            <a:endParaRPr lang="zh-CN" altLang="en-US"/>
          </a:p>
        </p:txBody>
      </p:sp>
    </p:spTree>
    <p:extLst>
      <p:ext uri="{BB962C8B-B14F-4D97-AF65-F5344CB8AC3E}">
        <p14:creationId xmlns:p14="http://schemas.microsoft.com/office/powerpoint/2010/main" val="324440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top view ,we</a:t>
            </a:r>
            <a:r>
              <a:rPr kumimoji="1" lang="zh-CN" altLang="en-US" dirty="0"/>
              <a:t> </a:t>
            </a:r>
            <a:r>
              <a:rPr kumimoji="1" lang="en-US" altLang="zh-CN" dirty="0"/>
              <a:t>can</a:t>
            </a:r>
            <a:r>
              <a:rPr kumimoji="1" lang="zh-CN" altLang="en-US" dirty="0"/>
              <a:t> </a:t>
            </a:r>
            <a:r>
              <a:rPr kumimoji="1" lang="en-US" altLang="zh-CN" dirty="0"/>
              <a:t>see the blank around the protein ,it caused by the insertion method .but don’t worry after MD simulation, this blank will be filled.</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52</a:t>
            </a:fld>
            <a:endParaRPr lang="zh-CN" altLang="en-US"/>
          </a:p>
        </p:txBody>
      </p:sp>
    </p:spTree>
    <p:extLst>
      <p:ext uri="{BB962C8B-B14F-4D97-AF65-F5344CB8AC3E}">
        <p14:creationId xmlns:p14="http://schemas.microsoft.com/office/powerpoint/2010/main" val="3881763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Step 5 will assemble those components together and set the force field but it only has charmm36 force field .unfortunately amber do not have this force field .</a:t>
            </a:r>
          </a:p>
          <a:p>
            <a:r>
              <a:rPr kumimoji="1" lang="en-US" altLang="zh-CN" dirty="0"/>
              <a:t>So there is a new problem ,we need covert charm format files into amber readable files </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53</a:t>
            </a:fld>
            <a:endParaRPr lang="zh-CN" altLang="en-US"/>
          </a:p>
        </p:txBody>
      </p:sp>
    </p:spTree>
    <p:extLst>
      <p:ext uri="{BB962C8B-B14F-4D97-AF65-F5344CB8AC3E}">
        <p14:creationId xmlns:p14="http://schemas.microsoft.com/office/powerpoint/2010/main" val="295156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Use antechamber and parmchk2 to generate small molecular lib file ,use the small molecular force filed gaff2</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56</a:t>
            </a:fld>
            <a:endParaRPr lang="zh-CN" altLang="en-US"/>
          </a:p>
        </p:txBody>
      </p:sp>
    </p:spTree>
    <p:extLst>
      <p:ext uri="{BB962C8B-B14F-4D97-AF65-F5344CB8AC3E}">
        <p14:creationId xmlns:p14="http://schemas.microsoft.com/office/powerpoint/2010/main" val="78513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Generate the </a:t>
            </a:r>
            <a:r>
              <a:rPr kumimoji="1" lang="en-US" altLang="zh-CN" dirty="0" err="1"/>
              <a:t>prmtop</a:t>
            </a:r>
            <a:r>
              <a:rPr kumimoji="1" lang="en-US" altLang="zh-CN" dirty="0"/>
              <a:t> file and amber start file ,this command is important ,we use a script to calculate the size of box</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57</a:t>
            </a:fld>
            <a:endParaRPr lang="zh-CN" altLang="en-US"/>
          </a:p>
        </p:txBody>
      </p:sp>
    </p:spTree>
    <p:extLst>
      <p:ext uri="{BB962C8B-B14F-4D97-AF65-F5344CB8AC3E}">
        <p14:creationId xmlns:p14="http://schemas.microsoft.com/office/powerpoint/2010/main" val="417405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script’s information and how to use it is here ,also can see some detail in the tutorial</a:t>
            </a:r>
          </a:p>
          <a:p>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58</a:t>
            </a:fld>
            <a:endParaRPr lang="zh-CN" altLang="en-US"/>
          </a:p>
        </p:txBody>
      </p:sp>
    </p:spTree>
    <p:extLst>
      <p:ext uri="{BB962C8B-B14F-4D97-AF65-F5344CB8AC3E}">
        <p14:creationId xmlns:p14="http://schemas.microsoft.com/office/powerpoint/2010/main" val="288905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6steps for membrane protein</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39</a:t>
            </a:fld>
            <a:endParaRPr lang="zh-CN" altLang="en-US"/>
          </a:p>
        </p:txBody>
      </p:sp>
    </p:spTree>
    <p:extLst>
      <p:ext uri="{BB962C8B-B14F-4D97-AF65-F5344CB8AC3E}">
        <p14:creationId xmlns:p14="http://schemas.microsoft.com/office/powerpoint/2010/main" val="1182427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7 control files we need ,and for example the minimize</a:t>
            </a:r>
            <a:r>
              <a:rPr kumimoji="1" lang="zh-CN" altLang="en-US" dirty="0"/>
              <a:t> </a:t>
            </a:r>
            <a:r>
              <a:rPr kumimoji="1" lang="en-US" altLang="zh-CN" dirty="0"/>
              <a:t>control</a:t>
            </a:r>
            <a:r>
              <a:rPr kumimoji="1" lang="zh-CN" altLang="en-US" dirty="0"/>
              <a:t> </a:t>
            </a:r>
            <a:r>
              <a:rPr kumimoji="1" lang="en-US" altLang="zh-CN" dirty="0"/>
              <a:t>file</a:t>
            </a:r>
            <a:r>
              <a:rPr kumimoji="1" lang="zh-CN" altLang="en-US" dirty="0"/>
              <a:t>，</a:t>
            </a:r>
            <a:r>
              <a:rPr kumimoji="1" lang="en-US" altLang="zh-CN" dirty="0"/>
              <a:t>we can see these control commands .I explain these commands on the right </a:t>
            </a:r>
          </a:p>
          <a:p>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59</a:t>
            </a:fld>
            <a:endParaRPr lang="zh-CN" altLang="en-US"/>
          </a:p>
        </p:txBody>
      </p:sp>
    </p:spTree>
    <p:extLst>
      <p:ext uri="{BB962C8B-B14F-4D97-AF65-F5344CB8AC3E}">
        <p14:creationId xmlns:p14="http://schemas.microsoft.com/office/powerpoint/2010/main" val="251882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we need to preprocess the </a:t>
            </a:r>
            <a:r>
              <a:rPr kumimoji="1" lang="en-US" altLang="zh-CN" dirty="0" err="1"/>
              <a:t>pdb</a:t>
            </a:r>
            <a:r>
              <a:rPr kumimoji="1" lang="en-US" altLang="zh-CN" dirty="0"/>
              <a:t> file. First of all we should find the data with membrane information file in OPM database  .and if you use the homology modeling structure for amber you should pick its templet in this </a:t>
            </a:r>
            <a:r>
              <a:rPr kumimoji="1" lang="en-US" altLang="zh-CN" dirty="0" err="1"/>
              <a:t>database,in</a:t>
            </a:r>
            <a:r>
              <a:rPr kumimoji="1" lang="en-US" altLang="zh-CN" dirty="0"/>
              <a:t> my case is 5G53 .</a:t>
            </a:r>
            <a:endParaRPr lang="zh-CN" altLang="en-US" dirty="0"/>
          </a:p>
        </p:txBody>
      </p:sp>
      <p:sp>
        <p:nvSpPr>
          <p:cNvPr id="4" name="灯片编号占位符 3"/>
          <p:cNvSpPr>
            <a:spLocks noGrp="1"/>
          </p:cNvSpPr>
          <p:nvPr>
            <p:ph type="sldNum" sz="quarter" idx="5"/>
          </p:nvPr>
        </p:nvSpPr>
        <p:spPr/>
        <p:txBody>
          <a:bodyPr/>
          <a:lstStyle/>
          <a:p>
            <a:fld id="{59DA4BFA-9486-4F79-BF25-556AEE83A16C}" type="slidenum">
              <a:rPr lang="zh-CN" altLang="en-US" smtClean="0"/>
              <a:t>40</a:t>
            </a:fld>
            <a:endParaRPr lang="zh-CN" altLang="en-US"/>
          </a:p>
        </p:txBody>
      </p:sp>
    </p:spTree>
    <p:extLst>
      <p:ext uri="{BB962C8B-B14F-4D97-AF65-F5344CB8AC3E}">
        <p14:creationId xmlns:p14="http://schemas.microsoft.com/office/powerpoint/2010/main" val="408143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Then we need to align the model and templet</a:t>
            </a:r>
            <a:r>
              <a:rPr kumimoji="1" lang="zh-CN" altLang="en-US" dirty="0"/>
              <a:t>，</a:t>
            </a:r>
            <a:r>
              <a:rPr kumimoji="1" lang="en-US" altLang="zh-CN" dirty="0"/>
              <a:t>we can use chimera </a:t>
            </a:r>
            <a:r>
              <a:rPr kumimoji="1" lang="zh-CN" altLang="en-US" dirty="0"/>
              <a:t>，</a:t>
            </a:r>
            <a:r>
              <a:rPr kumimoji="1" lang="en-US" altLang="zh-CN" dirty="0" err="1"/>
              <a:t>pymol</a:t>
            </a:r>
            <a:r>
              <a:rPr kumimoji="1" lang="en-US" altLang="zh-CN" dirty="0"/>
              <a:t> ,anyway. We can see the red points and blue points here they are membrane information .</a:t>
            </a:r>
            <a:r>
              <a:rPr kumimoji="1" lang="zh-CN" altLang="en-US" dirty="0"/>
              <a:t>。。</a:t>
            </a:r>
            <a:r>
              <a:rPr kumimoji="1" lang="en-US" altLang="zh-CN" dirty="0"/>
              <a:t> Don‘t forget save the model </a:t>
            </a:r>
            <a:r>
              <a:rPr kumimoji="1" lang="en-US" altLang="zh-CN" dirty="0" err="1"/>
              <a:t>pdb</a:t>
            </a:r>
            <a:r>
              <a:rPr kumimoji="1" lang="en-US" altLang="zh-CN" dirty="0"/>
              <a:t> file relative to the templet.</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59DA4BFA-9486-4F79-BF25-556AEE83A16C}" type="slidenum">
              <a:rPr lang="zh-CN" altLang="en-US" smtClean="0"/>
              <a:t>41</a:t>
            </a:fld>
            <a:endParaRPr lang="zh-CN" altLang="en-US"/>
          </a:p>
        </p:txBody>
      </p:sp>
    </p:spTree>
    <p:extLst>
      <p:ext uri="{BB962C8B-B14F-4D97-AF65-F5344CB8AC3E}">
        <p14:creationId xmlns:p14="http://schemas.microsoft.com/office/powerpoint/2010/main" val="252844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Next  we can move the membrane </a:t>
            </a:r>
            <a:r>
              <a:rPr kumimoji="1" lang="en-US" altLang="zh-CN" dirty="0" err="1"/>
              <a:t>informantion</a:t>
            </a:r>
            <a:r>
              <a:rPr kumimoji="1" lang="en-US" altLang="zh-CN" dirty="0"/>
              <a:t> to our model.pdb file ,then the input file is done .Now we are ready to use CHARMM-GUI .</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59DA4BFA-9486-4F79-BF25-556AEE83A16C}" type="slidenum">
              <a:rPr lang="zh-CN" altLang="en-US" smtClean="0"/>
              <a:t>42</a:t>
            </a:fld>
            <a:endParaRPr lang="zh-CN" altLang="en-US"/>
          </a:p>
        </p:txBody>
      </p:sp>
    </p:spTree>
    <p:extLst>
      <p:ext uri="{BB962C8B-B14F-4D97-AF65-F5344CB8AC3E}">
        <p14:creationId xmlns:p14="http://schemas.microsoft.com/office/powerpoint/2010/main" val="227169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second step we need to generate membrane .cause the license of </a:t>
            </a:r>
            <a:r>
              <a:rPr kumimoji="1" lang="en-US" altLang="zh-CN" dirty="0" err="1"/>
              <a:t>dismond</a:t>
            </a:r>
            <a:r>
              <a:rPr kumimoji="1" lang="en-US" altLang="zh-CN" dirty="0"/>
              <a:t> </a:t>
            </a:r>
            <a:r>
              <a:rPr lang="en" altLang="zh-CN" sz="1200" b="0" i="0" u="none" strike="noStrike" kern="1200" dirty="0" err="1">
                <a:solidFill>
                  <a:schemeClr val="tx1"/>
                </a:solidFill>
                <a:effectLst/>
                <a:latin typeface="+mn-lt"/>
                <a:ea typeface="+mn-ea"/>
                <a:cs typeface="+mn-cs"/>
              </a:rPr>
              <a:t>expired,we</a:t>
            </a:r>
            <a:r>
              <a:rPr lang="en" altLang="zh-CN" sz="1200" b="0" i="0" u="none" strike="noStrike" kern="1200" dirty="0">
                <a:solidFill>
                  <a:schemeClr val="tx1"/>
                </a:solidFill>
                <a:effectLst/>
                <a:latin typeface="+mn-lt"/>
                <a:ea typeface="+mn-ea"/>
                <a:cs typeface="+mn-cs"/>
              </a:rPr>
              <a:t> use another website software-–charm-</a:t>
            </a:r>
            <a:r>
              <a:rPr lang="en" altLang="zh-CN" sz="1200" b="0" i="0" u="none" strike="noStrike" kern="1200" dirty="0" err="1">
                <a:solidFill>
                  <a:schemeClr val="tx1"/>
                </a:solidFill>
                <a:effectLst/>
                <a:latin typeface="+mn-lt"/>
                <a:ea typeface="+mn-ea"/>
                <a:cs typeface="+mn-cs"/>
              </a:rPr>
              <a:t>gui.In</a:t>
            </a:r>
            <a:r>
              <a:rPr lang="en" altLang="zh-CN" sz="1200" b="0" i="0" u="none" strike="noStrike" kern="1200" dirty="0">
                <a:solidFill>
                  <a:schemeClr val="tx1"/>
                </a:solidFill>
                <a:effectLst/>
                <a:latin typeface="+mn-lt"/>
                <a:ea typeface="+mn-ea"/>
                <a:cs typeface="+mn-cs"/>
              </a:rPr>
              <a:t> this “input generator” </a:t>
            </a:r>
            <a:r>
              <a:rPr lang="en" altLang="zh-CN" sz="1200" b="0" i="0" u="none" strike="noStrike" kern="1200" dirty="0" err="1">
                <a:solidFill>
                  <a:schemeClr val="tx1"/>
                </a:solidFill>
                <a:effectLst/>
                <a:latin typeface="+mn-lt"/>
                <a:ea typeface="+mn-ea"/>
                <a:cs typeface="+mn-cs"/>
              </a:rPr>
              <a:t>iterm</a:t>
            </a:r>
            <a:r>
              <a:rPr lang="en" altLang="zh-CN" sz="1200" b="0" i="0" u="none" strike="noStrike" kern="1200" dirty="0">
                <a:solidFill>
                  <a:schemeClr val="tx1"/>
                </a:solidFill>
                <a:effectLst/>
                <a:latin typeface="+mn-lt"/>
                <a:ea typeface="+mn-ea"/>
                <a:cs typeface="+mn-cs"/>
              </a:rPr>
              <a:t>, we could find the bilayer build function , we use this function to generate the membrane</a:t>
            </a:r>
          </a:p>
          <a:p>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43</a:t>
            </a:fld>
            <a:endParaRPr lang="zh-CN" altLang="en-US"/>
          </a:p>
        </p:txBody>
      </p:sp>
    </p:spTree>
    <p:extLst>
      <p:ext uri="{BB962C8B-B14F-4D97-AF65-F5344CB8AC3E}">
        <p14:creationId xmlns:p14="http://schemas.microsoft.com/office/powerpoint/2010/main" val="65769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need to upload our </a:t>
            </a:r>
            <a:r>
              <a:rPr kumimoji="1" lang="en-US" altLang="zh-CN" dirty="0" err="1"/>
              <a:t>pdb</a:t>
            </a:r>
            <a:r>
              <a:rPr kumimoji="1" lang="en-US" altLang="zh-CN" dirty="0"/>
              <a:t> file select the </a:t>
            </a:r>
            <a:r>
              <a:rPr kumimoji="1" lang="en-US" altLang="zh-CN" dirty="0" err="1"/>
              <a:t>pdb</a:t>
            </a:r>
            <a:r>
              <a:rPr kumimoji="1" lang="en-US" altLang="zh-CN" dirty="0"/>
              <a:t> </a:t>
            </a:r>
            <a:r>
              <a:rPr kumimoji="1" lang="en-US" altLang="zh-CN" dirty="0" err="1"/>
              <a:t>format,and</a:t>
            </a:r>
            <a:r>
              <a:rPr kumimoji="1" lang="en-US" altLang="zh-CN" dirty="0"/>
              <a:t> click ”next step”</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44</a:t>
            </a:fld>
            <a:endParaRPr lang="zh-CN" altLang="en-US"/>
          </a:p>
        </p:txBody>
      </p:sp>
    </p:spTree>
    <p:extLst>
      <p:ext uri="{BB962C8B-B14F-4D97-AF65-F5344CB8AC3E}">
        <p14:creationId xmlns:p14="http://schemas.microsoft.com/office/powerpoint/2010/main" val="406145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There are 6 steps we need to </a:t>
            </a:r>
            <a:r>
              <a:rPr kumimoji="1" lang="en" altLang="zh-CN" dirty="0" err="1"/>
              <a:t>do.But</a:t>
            </a:r>
            <a:r>
              <a:rPr kumimoji="1" lang="zh-CN" altLang="en-US" dirty="0"/>
              <a:t> </a:t>
            </a:r>
            <a:r>
              <a:rPr kumimoji="1" lang="en-US" altLang="zh-CN" dirty="0"/>
              <a:t>first of all we should tell the software some information of you </a:t>
            </a:r>
            <a:r>
              <a:rPr kumimoji="1" lang="en-US" altLang="zh-CN" dirty="0" err="1"/>
              <a:t>protein,the</a:t>
            </a:r>
            <a:r>
              <a:rPr kumimoji="1" lang="en-US" altLang="zh-CN" dirty="0"/>
              <a:t> model name type and so on,</a:t>
            </a:r>
            <a:endParaRPr kumimoji="1" lang="en" altLang="zh-CN" dirty="0"/>
          </a:p>
          <a:p>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45</a:t>
            </a:fld>
            <a:endParaRPr lang="zh-CN" altLang="en-US"/>
          </a:p>
        </p:txBody>
      </p:sp>
    </p:spTree>
    <p:extLst>
      <p:ext uri="{BB962C8B-B14F-4D97-AF65-F5344CB8AC3E}">
        <p14:creationId xmlns:p14="http://schemas.microsoft.com/office/powerpoint/2010/main" val="42901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Next we also need tell it weather some residue of the protein have Terminal group patching or mutation and so </a:t>
            </a:r>
            <a:r>
              <a:rPr kumimoji="1" lang="en-US" altLang="zh-CN" dirty="0" err="1"/>
              <a:t>on,In</a:t>
            </a:r>
            <a:r>
              <a:rPr kumimoji="1" lang="en-US" altLang="zh-CN" dirty="0"/>
              <a:t> my case I needn’t to do anything </a:t>
            </a:r>
            <a:endParaRPr kumimoji="1" lang="zh-CN" altLang="en-US" dirty="0"/>
          </a:p>
        </p:txBody>
      </p:sp>
      <p:sp>
        <p:nvSpPr>
          <p:cNvPr id="4" name="灯片编号占位符 3"/>
          <p:cNvSpPr>
            <a:spLocks noGrp="1"/>
          </p:cNvSpPr>
          <p:nvPr>
            <p:ph type="sldNum" sz="quarter" idx="10"/>
          </p:nvPr>
        </p:nvSpPr>
        <p:spPr/>
        <p:txBody>
          <a:bodyPr/>
          <a:lstStyle/>
          <a:p>
            <a:fld id="{59DA4BFA-9486-4F79-BF25-556AEE83A16C}" type="slidenum">
              <a:rPr lang="zh-CN" altLang="en-US" smtClean="0"/>
              <a:t>46</a:t>
            </a:fld>
            <a:endParaRPr lang="zh-CN" altLang="en-US"/>
          </a:p>
        </p:txBody>
      </p:sp>
    </p:spTree>
    <p:extLst>
      <p:ext uri="{BB962C8B-B14F-4D97-AF65-F5344CB8AC3E}">
        <p14:creationId xmlns:p14="http://schemas.microsoft.com/office/powerpoint/2010/main" val="333692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249D4-ED50-4945-8C2E-F698DEB693B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A341861-7FA3-41BF-954C-A5777C384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3A3E78-05DB-463B-998E-706A378DFE32}"/>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C997A43D-15B2-41AF-989C-F0E1D41AC7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1902FA-C4F1-4F5A-8A64-F8EFC0608260}"/>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55974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78FF7-D48A-4F77-9F0C-1EF694EF92D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0F2C80-E0DF-4A5F-89E4-1B5E926C2E5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063485-68D5-46EC-8217-645478B64DF1}"/>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F1E96D46-B3D5-4953-B2EA-3F4317DA2A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6E3706-4686-4817-A308-7086F60CA61B}"/>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21686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8958A5-CF54-4429-8F5D-B93164A9830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D6D9E8-9C67-4203-AB46-23208862E44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6C6A9A-983C-4F6F-A80F-E79AC98065E0}"/>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2FB64F9B-C36C-4422-8A35-8C990C2B0E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CE2DAD-7E1C-42E4-8678-2C0EA96DE96B}"/>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96416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62CDE-61DA-4FF6-862B-EBC44FC921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2CA9E0-7395-4C2E-A841-FF6242C49D6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D991DF-86D0-4AF1-93C8-C327B3765E43}"/>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EDA00A5D-D642-4251-A007-6464B9849C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00618-CAC7-46D8-83EB-DD415EC356F5}"/>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84532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7DA20-B121-449C-BC57-89986A4DBF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30687C9-4723-4D86-A07E-9C87AE14D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5C1A6A4-4FE1-490D-A8A3-FC6F6207862E}"/>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DDC11203-0E5C-45DA-BFC6-183871AFC3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BCF6F7-84D2-45EA-B832-17FE0323970E}"/>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643020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2FCB2-CE6C-4FEC-84B1-8E2415F1C7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C9809D-5F06-48A3-B7D8-5A48DB3FE53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56F04C3-B514-44BD-BAD9-9DB6C89B3BF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94F5532-7708-434B-BAE5-2AC2F78A2A95}"/>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6" name="页脚占位符 5">
            <a:extLst>
              <a:ext uri="{FF2B5EF4-FFF2-40B4-BE49-F238E27FC236}">
                <a16:creationId xmlns:a16="http://schemas.microsoft.com/office/drawing/2014/main" id="{E89C8839-D073-41EE-83B4-644402B5BC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47D2AC-84B9-4438-AAF6-69712F1E239E}"/>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2022612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D17E8-C202-4588-A946-BF41CEE344B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C4B19F4-43E3-4A01-AF43-F17A8A1AC1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950378B-3A16-4173-8517-66681BFA4C4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409E0E9-B9D6-4B15-BD04-CB24700098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72FBE54-67D5-49C7-A68E-9C29BA23F20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3BB7B6B-BECC-4AAC-B48D-EF4F5485F771}"/>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8" name="页脚占位符 7">
            <a:extLst>
              <a:ext uri="{FF2B5EF4-FFF2-40B4-BE49-F238E27FC236}">
                <a16:creationId xmlns:a16="http://schemas.microsoft.com/office/drawing/2014/main" id="{3ABB01F0-E868-4788-9478-322F8E6A21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3C2339-A031-4305-BBB6-346E55DFB84E}"/>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20615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65CC6-3919-44E8-9F72-5F961416A7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4CF6A2-1CEE-4492-AC9E-D00E2109D080}"/>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4" name="页脚占位符 3">
            <a:extLst>
              <a:ext uri="{FF2B5EF4-FFF2-40B4-BE49-F238E27FC236}">
                <a16:creationId xmlns:a16="http://schemas.microsoft.com/office/drawing/2014/main" id="{9C6DE8EA-32E4-4BAF-9D8A-25E516C1848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09456A-C811-471F-B2B9-9436F6EF4E0E}"/>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18605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C8CFB6-1339-4823-BC5C-0BA07D932326}"/>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3" name="页脚占位符 2">
            <a:extLst>
              <a:ext uri="{FF2B5EF4-FFF2-40B4-BE49-F238E27FC236}">
                <a16:creationId xmlns:a16="http://schemas.microsoft.com/office/drawing/2014/main" id="{6B5E1A8E-3092-4BB7-A68C-261D077C98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1283B41-0150-47E8-B392-DC22DDF9409A}"/>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59678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1E036-C7DB-41DC-94AC-CD41C84F78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502A4D3-FFCC-4E24-A796-269A4B304F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42F6627-902F-4243-BD4E-E2FCD6BD9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C9C2DB3-53E5-4DED-A665-002DBD6217F9}"/>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6" name="页脚占位符 5">
            <a:extLst>
              <a:ext uri="{FF2B5EF4-FFF2-40B4-BE49-F238E27FC236}">
                <a16:creationId xmlns:a16="http://schemas.microsoft.com/office/drawing/2014/main" id="{124D5AE0-7CBD-43A9-A3F3-C6C7EA0F77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69E15F-7221-487C-9AB8-B4F71EB1827F}"/>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199182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8F5D5-3F4E-437D-9D60-A2F944BE7B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AA12D75-7997-4E9A-80F1-E6DBB64BD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124017-7D75-416B-B3CB-FCB4E48F5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6B540C-BC99-4DB9-932C-32802AC51D2E}"/>
              </a:ext>
            </a:extLst>
          </p:cNvPr>
          <p:cNvSpPr>
            <a:spLocks noGrp="1"/>
          </p:cNvSpPr>
          <p:nvPr>
            <p:ph type="dt" sz="half" idx="10"/>
          </p:nvPr>
        </p:nvSpPr>
        <p:spPr/>
        <p:txBody>
          <a:bodyPr/>
          <a:lstStyle/>
          <a:p>
            <a:fld id="{91923DEA-FC1E-4091-8A84-4B95BA46A7C7}" type="datetimeFigureOut">
              <a:rPr lang="zh-CN" altLang="en-US" smtClean="0"/>
              <a:t>2020/7/28</a:t>
            </a:fld>
            <a:endParaRPr lang="zh-CN" altLang="en-US"/>
          </a:p>
        </p:txBody>
      </p:sp>
      <p:sp>
        <p:nvSpPr>
          <p:cNvPr id="6" name="页脚占位符 5">
            <a:extLst>
              <a:ext uri="{FF2B5EF4-FFF2-40B4-BE49-F238E27FC236}">
                <a16:creationId xmlns:a16="http://schemas.microsoft.com/office/drawing/2014/main" id="{2F8169AF-837A-4183-A549-F1691F7556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9E5499-C174-4127-8260-FFA417B2F456}"/>
              </a:ext>
            </a:extLst>
          </p:cNvPr>
          <p:cNvSpPr>
            <a:spLocks noGrp="1"/>
          </p:cNvSpPr>
          <p:nvPr>
            <p:ph type="sldNum" sz="quarter" idx="12"/>
          </p:nvPr>
        </p:nvSpPr>
        <p:spPr/>
        <p:txBody>
          <a:body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345205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3B49A5A-4EA9-4215-9296-F847C406E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61A14A-B5E9-4C4A-A9DC-6E95FC694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D13629E-5998-4BCE-BF35-0343A8501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23DEA-FC1E-4091-8A84-4B95BA46A7C7}" type="datetimeFigureOut">
              <a:rPr lang="zh-CN" altLang="en-US" smtClean="0"/>
              <a:t>2020/7/28</a:t>
            </a:fld>
            <a:endParaRPr lang="zh-CN" altLang="en-US"/>
          </a:p>
        </p:txBody>
      </p:sp>
      <p:sp>
        <p:nvSpPr>
          <p:cNvPr id="5" name="页脚占位符 4">
            <a:extLst>
              <a:ext uri="{FF2B5EF4-FFF2-40B4-BE49-F238E27FC236}">
                <a16:creationId xmlns:a16="http://schemas.microsoft.com/office/drawing/2014/main" id="{6316E630-DFEA-4A28-BB13-8AA986CAC8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39E9FB2-BDEA-4BFC-A026-BAF7DFCDC8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AF6E4-B2CC-4C5D-A0B7-932B8790DD8C}" type="slidenum">
              <a:rPr lang="zh-CN" altLang="en-US" smtClean="0"/>
              <a:t>‹#›</a:t>
            </a:fld>
            <a:endParaRPr lang="zh-CN" altLang="en-US"/>
          </a:p>
        </p:txBody>
      </p:sp>
    </p:spTree>
    <p:extLst>
      <p:ext uri="{BB962C8B-B14F-4D97-AF65-F5344CB8AC3E}">
        <p14:creationId xmlns:p14="http://schemas.microsoft.com/office/powerpoint/2010/main" val="1603377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upjv.q4md-forcefieldtools.org/REDServer-Development/"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ks.uiuc.edu/Research/vmd/current/ug/node122.html" TargetMode="External"/><Relationship Id="rId2" Type="http://schemas.openxmlformats.org/officeDocument/2006/relationships/hyperlink" Target="https://www.ks.uiuc.edu/Training/Tutorial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ambermd.org/AmberTools.php" TargetMode="External"/><Relationship Id="rId2" Type="http://schemas.openxmlformats.org/officeDocument/2006/relationships/hyperlink" Target="http://ambermd.org/Manuals.php"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93433-A7BB-48C9-96C0-21997E250C18}"/>
              </a:ext>
            </a:extLst>
          </p:cNvPr>
          <p:cNvSpPr>
            <a:spLocks noGrp="1"/>
          </p:cNvSpPr>
          <p:nvPr>
            <p:ph type="ctrTitle"/>
          </p:nvPr>
        </p:nvSpPr>
        <p:spPr/>
        <p:txBody>
          <a:bodyPr/>
          <a:lstStyle/>
          <a:p>
            <a:r>
              <a:rPr lang="en-US" altLang="zh-CN" dirty="0"/>
              <a:t>Amber for beginner</a:t>
            </a:r>
            <a:endParaRPr lang="zh-CN" altLang="en-US" dirty="0"/>
          </a:p>
        </p:txBody>
      </p:sp>
      <p:sp>
        <p:nvSpPr>
          <p:cNvPr id="3" name="副标题 2">
            <a:extLst>
              <a:ext uri="{FF2B5EF4-FFF2-40B4-BE49-F238E27FC236}">
                <a16:creationId xmlns:a16="http://schemas.microsoft.com/office/drawing/2014/main" id="{D3C54B22-4C49-4619-8BCA-77A4C52738EC}"/>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4104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33FC7-724B-41BD-BA01-7FB155C8B4EA}"/>
              </a:ext>
            </a:extLst>
          </p:cNvPr>
          <p:cNvSpPr>
            <a:spLocks noGrp="1"/>
          </p:cNvSpPr>
          <p:nvPr>
            <p:ph type="title"/>
          </p:nvPr>
        </p:nvSpPr>
        <p:spPr/>
        <p:txBody>
          <a:bodyPr/>
          <a:lstStyle/>
          <a:p>
            <a:r>
              <a:rPr lang="en-US" altLang="zh-CN" dirty="0"/>
              <a:t>How to use amber in hpc2?</a:t>
            </a:r>
            <a:endParaRPr lang="zh-CN" altLang="en-US" dirty="0"/>
          </a:p>
        </p:txBody>
      </p:sp>
      <p:sp>
        <p:nvSpPr>
          <p:cNvPr id="4" name="矩形 3">
            <a:extLst>
              <a:ext uri="{FF2B5EF4-FFF2-40B4-BE49-F238E27FC236}">
                <a16:creationId xmlns:a16="http://schemas.microsoft.com/office/drawing/2014/main" id="{2C491458-B9F8-4EF6-B34E-71442F54530A}"/>
              </a:ext>
            </a:extLst>
          </p:cNvPr>
          <p:cNvSpPr/>
          <p:nvPr/>
        </p:nvSpPr>
        <p:spPr>
          <a:xfrm>
            <a:off x="298580" y="1790534"/>
            <a:ext cx="11709917" cy="3139321"/>
          </a:xfrm>
          <a:prstGeom prst="rect">
            <a:avLst/>
          </a:prstGeom>
        </p:spPr>
        <p:txBody>
          <a:bodyPr wrap="square">
            <a:spAutoFit/>
          </a:bodyPr>
          <a:lstStyle/>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 Amber</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AMBERHOME=/share/apps/amber16</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PATH=$PATH:/share/apps/amber16/bin</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LD_LIBRARY_PATH=$LD_LIBRARY_PATH:$AMBERHOME/lib</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CUDA_HOME=/</a:t>
            </a:r>
            <a:r>
              <a:rPr lang="en-US" altLang="zh-CN" b="0" i="0" u="none" strike="noStrike" dirty="0" err="1">
                <a:solidFill>
                  <a:srgbClr val="000000"/>
                </a:solidFill>
                <a:effectLst/>
                <a:latin typeface="DengXian" panose="02010600030101010101" pitchFamily="2" charset="-122"/>
                <a:ea typeface="DengXian" panose="02010600030101010101" pitchFamily="2" charset="-122"/>
              </a:rPr>
              <a:t>usr</a:t>
            </a:r>
            <a:r>
              <a:rPr lang="en-US" altLang="zh-CN" b="0" i="0" u="none" strike="noStrike" dirty="0">
                <a:solidFill>
                  <a:srgbClr val="000000"/>
                </a:solidFill>
                <a:effectLst/>
                <a:latin typeface="DengXian" panose="02010600030101010101" pitchFamily="2" charset="-122"/>
                <a:ea typeface="DengXian" panose="02010600030101010101" pitchFamily="2" charset="-122"/>
              </a:rPr>
              <a:t>/local/cuda-7.5</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PATH=$PATH:$CUDA_HOME/bin</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LD_LIBRARY_PATH=$LD_LIBRARY_PATH:$CUDA_HOME/lib64</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export LD_LIBRARY_PATH=$LD_LIBRARY_PATH:$AMBERHOME/lib:/share/intel/</a:t>
            </a:r>
            <a:r>
              <a:rPr lang="en-US" altLang="zh-CN" b="0" i="0" u="none" strike="noStrike" dirty="0" err="1">
                <a:solidFill>
                  <a:srgbClr val="000000"/>
                </a:solidFill>
                <a:effectLst/>
                <a:latin typeface="DengXian" panose="02010600030101010101" pitchFamily="2" charset="-122"/>
                <a:ea typeface="DengXian" panose="02010600030101010101" pitchFamily="2" charset="-122"/>
              </a:rPr>
              <a:t>compilers_and_libraries</a:t>
            </a:r>
            <a:r>
              <a:rPr lang="en-US" altLang="zh-CN" b="0" i="0" u="none" strike="noStrike" dirty="0">
                <a:solidFill>
                  <a:srgbClr val="000000"/>
                </a:solidFill>
                <a:effectLst/>
                <a:latin typeface="DengXian" panose="02010600030101010101" pitchFamily="2" charset="-122"/>
                <a:ea typeface="DengXian" panose="02010600030101010101" pitchFamily="2" charset="-122"/>
              </a:rPr>
              <a:t>/</a:t>
            </a:r>
            <a:r>
              <a:rPr lang="en-US" altLang="zh-CN" b="0" i="0" u="none" strike="noStrike" dirty="0" err="1">
                <a:solidFill>
                  <a:srgbClr val="000000"/>
                </a:solidFill>
                <a:effectLst/>
                <a:latin typeface="DengXian" panose="02010600030101010101" pitchFamily="2" charset="-122"/>
                <a:ea typeface="DengXian" panose="02010600030101010101" pitchFamily="2" charset="-122"/>
              </a:rPr>
              <a:t>linux</a:t>
            </a:r>
            <a:r>
              <a:rPr lang="en-US" altLang="zh-CN" b="0" i="0" u="none" strike="noStrike" dirty="0">
                <a:solidFill>
                  <a:srgbClr val="000000"/>
                </a:solidFill>
                <a:effectLst/>
                <a:latin typeface="DengXian" panose="02010600030101010101" pitchFamily="2" charset="-122"/>
                <a:ea typeface="DengXian" panose="02010600030101010101" pitchFamily="2" charset="-122"/>
              </a:rPr>
              <a:t>/lib/intel64</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source /share/intel/impi/5.1.3.210/bin64/mpivars.sh</a:t>
            </a:r>
          </a:p>
          <a:p>
            <a:pPr algn="just"/>
            <a:r>
              <a:rPr lang="en-US" altLang="zh-CN" b="0" i="0" u="none" strike="noStrike" dirty="0">
                <a:solidFill>
                  <a:srgbClr val="000000"/>
                </a:solidFill>
                <a:effectLst/>
                <a:latin typeface="DengXian" panose="02010600030101010101" pitchFamily="2" charset="-122"/>
                <a:ea typeface="DengXian" panose="02010600030101010101" pitchFamily="2" charset="-122"/>
              </a:rPr>
              <a:t> </a:t>
            </a:r>
          </a:p>
        </p:txBody>
      </p:sp>
      <p:sp>
        <p:nvSpPr>
          <p:cNvPr id="5" name="文本框 4">
            <a:extLst>
              <a:ext uri="{FF2B5EF4-FFF2-40B4-BE49-F238E27FC236}">
                <a16:creationId xmlns:a16="http://schemas.microsoft.com/office/drawing/2014/main" id="{ECB369EC-E5A1-45CA-B687-8DDA4AEB5943}"/>
              </a:ext>
            </a:extLst>
          </p:cNvPr>
          <p:cNvSpPr txBox="1"/>
          <p:nvPr/>
        </p:nvSpPr>
        <p:spPr>
          <a:xfrm>
            <a:off x="7977673" y="1321356"/>
            <a:ext cx="5178490" cy="369332"/>
          </a:xfrm>
          <a:prstGeom prst="rect">
            <a:avLst/>
          </a:prstGeom>
          <a:noFill/>
        </p:spPr>
        <p:txBody>
          <a:bodyPr wrap="square" rtlCol="0">
            <a:spAutoFit/>
          </a:bodyPr>
          <a:lstStyle/>
          <a:p>
            <a:r>
              <a:rPr lang="en-US" altLang="zh-CN" dirty="0"/>
              <a:t>Add these to your .</a:t>
            </a:r>
            <a:r>
              <a:rPr lang="en-US" altLang="zh-CN" dirty="0" err="1"/>
              <a:t>bashrc</a:t>
            </a:r>
            <a:endParaRPr lang="zh-CN" altLang="en-US" dirty="0"/>
          </a:p>
        </p:txBody>
      </p:sp>
    </p:spTree>
    <p:extLst>
      <p:ext uri="{BB962C8B-B14F-4D97-AF65-F5344CB8AC3E}">
        <p14:creationId xmlns:p14="http://schemas.microsoft.com/office/powerpoint/2010/main" val="413166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E6285-6895-4A53-960B-2DF41A39ED3D}"/>
              </a:ext>
            </a:extLst>
          </p:cNvPr>
          <p:cNvSpPr>
            <a:spLocks noGrp="1"/>
          </p:cNvSpPr>
          <p:nvPr>
            <p:ph type="title"/>
          </p:nvPr>
        </p:nvSpPr>
        <p:spPr/>
        <p:txBody>
          <a:bodyPr/>
          <a:lstStyle/>
          <a:p>
            <a:r>
              <a:rPr lang="en-US" altLang="zh-CN" dirty="0"/>
              <a:t>Run MD Simulation With Amber</a:t>
            </a:r>
            <a:endParaRPr lang="zh-CN" altLang="en-US" dirty="0"/>
          </a:p>
        </p:txBody>
      </p:sp>
      <p:pic>
        <p:nvPicPr>
          <p:cNvPr id="4" name="内容占位符 3">
            <a:extLst>
              <a:ext uri="{FF2B5EF4-FFF2-40B4-BE49-F238E27FC236}">
                <a16:creationId xmlns:a16="http://schemas.microsoft.com/office/drawing/2014/main" id="{AB3ED3BB-DC12-4FF5-816E-2BC60FB25585}"/>
              </a:ext>
            </a:extLst>
          </p:cNvPr>
          <p:cNvPicPr>
            <a:picLocks noGrp="1" noChangeAspect="1"/>
          </p:cNvPicPr>
          <p:nvPr>
            <p:ph idx="1"/>
          </p:nvPr>
        </p:nvPicPr>
        <p:blipFill>
          <a:blip r:embed="rId2"/>
          <a:stretch>
            <a:fillRect/>
          </a:stretch>
        </p:blipFill>
        <p:spPr>
          <a:xfrm>
            <a:off x="1016551" y="2088713"/>
            <a:ext cx="5847148" cy="3565638"/>
          </a:xfrm>
          <a:prstGeom prst="rect">
            <a:avLst/>
          </a:prstGeom>
        </p:spPr>
      </p:pic>
      <p:sp>
        <p:nvSpPr>
          <p:cNvPr id="5" name="文本框 4">
            <a:extLst>
              <a:ext uri="{FF2B5EF4-FFF2-40B4-BE49-F238E27FC236}">
                <a16:creationId xmlns:a16="http://schemas.microsoft.com/office/drawing/2014/main" id="{F1CE9A77-2576-4EA3-B8F8-76786594228E}"/>
              </a:ext>
            </a:extLst>
          </p:cNvPr>
          <p:cNvSpPr txBox="1"/>
          <p:nvPr/>
        </p:nvSpPr>
        <p:spPr>
          <a:xfrm>
            <a:off x="7371183" y="2088713"/>
            <a:ext cx="3673637" cy="646331"/>
          </a:xfrm>
          <a:prstGeom prst="rect">
            <a:avLst/>
          </a:prstGeom>
          <a:noFill/>
        </p:spPr>
        <p:txBody>
          <a:bodyPr wrap="square" rtlCol="0">
            <a:spAutoFit/>
          </a:bodyPr>
          <a:lstStyle/>
          <a:p>
            <a:r>
              <a:rPr lang="en-US" altLang="zh-CN" dirty="0"/>
              <a:t>We need to prepare two files: </a:t>
            </a:r>
            <a:r>
              <a:rPr lang="en-US" altLang="zh-CN" dirty="0" err="1"/>
              <a:t>prmtop</a:t>
            </a:r>
            <a:r>
              <a:rPr lang="en-US" altLang="zh-CN" dirty="0"/>
              <a:t> and </a:t>
            </a:r>
            <a:r>
              <a:rPr lang="en-US" altLang="zh-CN" dirty="0" err="1"/>
              <a:t>crd</a:t>
            </a:r>
            <a:r>
              <a:rPr lang="en-US" altLang="zh-CN" dirty="0"/>
              <a:t>.</a:t>
            </a:r>
            <a:endParaRPr lang="zh-CN" altLang="en-US" dirty="0"/>
          </a:p>
        </p:txBody>
      </p:sp>
    </p:spTree>
    <p:extLst>
      <p:ext uri="{BB962C8B-B14F-4D97-AF65-F5344CB8AC3E}">
        <p14:creationId xmlns:p14="http://schemas.microsoft.com/office/powerpoint/2010/main" val="140689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A8153-ED0B-4B61-861E-DF4EFBCEB786}"/>
              </a:ext>
            </a:extLst>
          </p:cNvPr>
          <p:cNvSpPr>
            <a:spLocks noGrp="1"/>
          </p:cNvSpPr>
          <p:nvPr>
            <p:ph type="title"/>
          </p:nvPr>
        </p:nvSpPr>
        <p:spPr/>
        <p:txBody>
          <a:bodyPr/>
          <a:lstStyle/>
          <a:p>
            <a:r>
              <a:rPr lang="en-US" altLang="zh-CN" dirty="0"/>
              <a:t>Lib File In Amber</a:t>
            </a:r>
            <a:endParaRPr lang="zh-CN" altLang="en-US" dirty="0"/>
          </a:p>
        </p:txBody>
      </p:sp>
      <p:sp>
        <p:nvSpPr>
          <p:cNvPr id="3" name="内容占位符 2">
            <a:extLst>
              <a:ext uri="{FF2B5EF4-FFF2-40B4-BE49-F238E27FC236}">
                <a16:creationId xmlns:a16="http://schemas.microsoft.com/office/drawing/2014/main" id="{FF2BE883-FB83-43E8-8244-DCC64AFE893E}"/>
              </a:ext>
            </a:extLst>
          </p:cNvPr>
          <p:cNvSpPr>
            <a:spLocks noGrp="1"/>
          </p:cNvSpPr>
          <p:nvPr>
            <p:ph idx="1"/>
          </p:nvPr>
        </p:nvSpPr>
        <p:spPr/>
        <p:txBody>
          <a:bodyPr/>
          <a:lstStyle/>
          <a:p>
            <a:r>
              <a:rPr lang="en-US" altLang="zh-CN" dirty="0"/>
              <a:t>In $AMBERHOME/</a:t>
            </a:r>
            <a:r>
              <a:rPr lang="en-US" altLang="zh-CN" dirty="0" err="1"/>
              <a:t>dat</a:t>
            </a:r>
            <a:r>
              <a:rPr lang="en-US" altLang="zh-CN" dirty="0"/>
              <a:t>/leap/lib, I download a amino12.lib.</a:t>
            </a:r>
          </a:p>
          <a:p>
            <a:endParaRPr lang="zh-CN" altLang="en-US" dirty="0"/>
          </a:p>
        </p:txBody>
      </p:sp>
      <p:pic>
        <p:nvPicPr>
          <p:cNvPr id="4" name="图片 3">
            <a:extLst>
              <a:ext uri="{FF2B5EF4-FFF2-40B4-BE49-F238E27FC236}">
                <a16:creationId xmlns:a16="http://schemas.microsoft.com/office/drawing/2014/main" id="{649F0F3D-8C18-46C7-833C-33D515638A68}"/>
              </a:ext>
            </a:extLst>
          </p:cNvPr>
          <p:cNvPicPr>
            <a:picLocks noChangeAspect="1"/>
          </p:cNvPicPr>
          <p:nvPr/>
        </p:nvPicPr>
        <p:blipFill>
          <a:blip r:embed="rId2"/>
          <a:stretch>
            <a:fillRect/>
          </a:stretch>
        </p:blipFill>
        <p:spPr>
          <a:xfrm>
            <a:off x="957187" y="2358505"/>
            <a:ext cx="4248978" cy="2483317"/>
          </a:xfrm>
          <a:prstGeom prst="rect">
            <a:avLst/>
          </a:prstGeom>
        </p:spPr>
      </p:pic>
      <p:sp>
        <p:nvSpPr>
          <p:cNvPr id="5" name="文本框 4">
            <a:extLst>
              <a:ext uri="{FF2B5EF4-FFF2-40B4-BE49-F238E27FC236}">
                <a16:creationId xmlns:a16="http://schemas.microsoft.com/office/drawing/2014/main" id="{0DB25A57-D119-43B9-96E8-CE9E24B056CB}"/>
              </a:ext>
            </a:extLst>
          </p:cNvPr>
          <p:cNvSpPr txBox="1"/>
          <p:nvPr/>
        </p:nvSpPr>
        <p:spPr>
          <a:xfrm>
            <a:off x="151099" y="5190036"/>
            <a:ext cx="1813810" cy="369332"/>
          </a:xfrm>
          <a:prstGeom prst="rect">
            <a:avLst/>
          </a:prstGeom>
          <a:noFill/>
        </p:spPr>
        <p:txBody>
          <a:bodyPr wrap="square" rtlCol="0">
            <a:spAutoFit/>
          </a:bodyPr>
          <a:lstStyle/>
          <a:p>
            <a:r>
              <a:rPr lang="en-US" altLang="zh-CN" dirty="0"/>
              <a:t>PDB atom name</a:t>
            </a:r>
            <a:endParaRPr lang="zh-CN" altLang="en-US" dirty="0"/>
          </a:p>
        </p:txBody>
      </p:sp>
      <p:sp>
        <p:nvSpPr>
          <p:cNvPr id="6" name="文本框 5">
            <a:extLst>
              <a:ext uri="{FF2B5EF4-FFF2-40B4-BE49-F238E27FC236}">
                <a16:creationId xmlns:a16="http://schemas.microsoft.com/office/drawing/2014/main" id="{A2E52EFF-D412-4EFA-8034-9636A624C639}"/>
              </a:ext>
            </a:extLst>
          </p:cNvPr>
          <p:cNvSpPr txBox="1"/>
          <p:nvPr/>
        </p:nvSpPr>
        <p:spPr>
          <a:xfrm>
            <a:off x="1620135" y="5594795"/>
            <a:ext cx="2233534" cy="369332"/>
          </a:xfrm>
          <a:prstGeom prst="rect">
            <a:avLst/>
          </a:prstGeom>
          <a:noFill/>
        </p:spPr>
        <p:txBody>
          <a:bodyPr wrap="square" rtlCol="0">
            <a:spAutoFit/>
          </a:bodyPr>
          <a:lstStyle/>
          <a:p>
            <a:r>
              <a:rPr lang="en-US" altLang="zh-CN" dirty="0"/>
              <a:t>Amber atom type</a:t>
            </a:r>
            <a:endParaRPr lang="zh-CN" altLang="en-US" dirty="0"/>
          </a:p>
        </p:txBody>
      </p:sp>
      <p:sp>
        <p:nvSpPr>
          <p:cNvPr id="7" name="文本框 6">
            <a:extLst>
              <a:ext uri="{FF2B5EF4-FFF2-40B4-BE49-F238E27FC236}">
                <a16:creationId xmlns:a16="http://schemas.microsoft.com/office/drawing/2014/main" id="{F2265AC9-A270-44FB-824C-A6438EBDAB0F}"/>
              </a:ext>
            </a:extLst>
          </p:cNvPr>
          <p:cNvSpPr txBox="1"/>
          <p:nvPr/>
        </p:nvSpPr>
        <p:spPr>
          <a:xfrm>
            <a:off x="3853669" y="5225463"/>
            <a:ext cx="1119266" cy="369332"/>
          </a:xfrm>
          <a:prstGeom prst="rect">
            <a:avLst/>
          </a:prstGeom>
          <a:noFill/>
        </p:spPr>
        <p:txBody>
          <a:bodyPr wrap="square" rtlCol="0">
            <a:spAutoFit/>
          </a:bodyPr>
          <a:lstStyle/>
          <a:p>
            <a:r>
              <a:rPr lang="en-US" altLang="zh-CN" dirty="0"/>
              <a:t>charge</a:t>
            </a:r>
            <a:endParaRPr lang="zh-CN" altLang="en-US" dirty="0"/>
          </a:p>
        </p:txBody>
      </p:sp>
      <p:cxnSp>
        <p:nvCxnSpPr>
          <p:cNvPr id="9" name="直接箭头连接符 8">
            <a:extLst>
              <a:ext uri="{FF2B5EF4-FFF2-40B4-BE49-F238E27FC236}">
                <a16:creationId xmlns:a16="http://schemas.microsoft.com/office/drawing/2014/main" id="{003EA894-DC94-4492-9E0D-4B72B3FF4EC4}"/>
              </a:ext>
            </a:extLst>
          </p:cNvPr>
          <p:cNvCxnSpPr/>
          <p:nvPr/>
        </p:nvCxnSpPr>
        <p:spPr>
          <a:xfrm flipV="1">
            <a:off x="4413302" y="4841822"/>
            <a:ext cx="0" cy="38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398442D-7380-410B-A738-6BFC2141B812}"/>
              </a:ext>
            </a:extLst>
          </p:cNvPr>
          <p:cNvCxnSpPr/>
          <p:nvPr/>
        </p:nvCxnSpPr>
        <p:spPr>
          <a:xfrm flipV="1">
            <a:off x="599607" y="4841822"/>
            <a:ext cx="458397" cy="34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57BF561-2145-48E8-AB53-97465A7412C2}"/>
              </a:ext>
            </a:extLst>
          </p:cNvPr>
          <p:cNvCxnSpPr/>
          <p:nvPr/>
        </p:nvCxnSpPr>
        <p:spPr>
          <a:xfrm flipH="1" flipV="1">
            <a:off x="1738859" y="4841822"/>
            <a:ext cx="657694" cy="752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A1F8F672-7A7B-49CC-966C-6965373C2AC9}"/>
              </a:ext>
            </a:extLst>
          </p:cNvPr>
          <p:cNvPicPr>
            <a:picLocks noChangeAspect="1"/>
          </p:cNvPicPr>
          <p:nvPr/>
        </p:nvPicPr>
        <p:blipFill>
          <a:blip r:embed="rId3"/>
          <a:stretch>
            <a:fillRect/>
          </a:stretch>
        </p:blipFill>
        <p:spPr>
          <a:xfrm>
            <a:off x="6130704" y="2358505"/>
            <a:ext cx="5342083" cy="1562235"/>
          </a:xfrm>
          <a:prstGeom prst="rect">
            <a:avLst/>
          </a:prstGeom>
        </p:spPr>
      </p:pic>
      <p:sp>
        <p:nvSpPr>
          <p:cNvPr id="15" name="文本框 14">
            <a:extLst>
              <a:ext uri="{FF2B5EF4-FFF2-40B4-BE49-F238E27FC236}">
                <a16:creationId xmlns:a16="http://schemas.microsoft.com/office/drawing/2014/main" id="{ADA9E335-8C66-4D13-9116-A1AFE732C5F2}"/>
              </a:ext>
            </a:extLst>
          </p:cNvPr>
          <p:cNvSpPr txBox="1"/>
          <p:nvPr/>
        </p:nvSpPr>
        <p:spPr>
          <a:xfrm>
            <a:off x="7435122" y="4116318"/>
            <a:ext cx="3693824" cy="1200329"/>
          </a:xfrm>
          <a:prstGeom prst="rect">
            <a:avLst/>
          </a:prstGeom>
          <a:noFill/>
        </p:spPr>
        <p:txBody>
          <a:bodyPr wrap="square" rtlCol="0">
            <a:spAutoFit/>
          </a:bodyPr>
          <a:lstStyle/>
          <a:p>
            <a:r>
              <a:rPr lang="en-US" altLang="zh-CN" dirty="0"/>
              <a:t>How atoms are connected, for </a:t>
            </a:r>
            <a:r>
              <a:rPr lang="en-US" altLang="zh-CN" dirty="0" err="1"/>
              <a:t>e.g</a:t>
            </a:r>
            <a:r>
              <a:rPr lang="en-US" altLang="zh-CN" dirty="0"/>
              <a:t>, first line is 1 2 1, means atom1 is connect with atom2. Forget the third “1”. 1 2 is enough.</a:t>
            </a:r>
            <a:endParaRPr lang="zh-CN" altLang="en-US" dirty="0"/>
          </a:p>
        </p:txBody>
      </p:sp>
      <p:sp>
        <p:nvSpPr>
          <p:cNvPr id="16" name="文本框 15">
            <a:extLst>
              <a:ext uri="{FF2B5EF4-FFF2-40B4-BE49-F238E27FC236}">
                <a16:creationId xmlns:a16="http://schemas.microsoft.com/office/drawing/2014/main" id="{2218B1C2-89D3-46F4-A29A-6D1F56D1500D}"/>
              </a:ext>
            </a:extLst>
          </p:cNvPr>
          <p:cNvSpPr txBox="1"/>
          <p:nvPr/>
        </p:nvSpPr>
        <p:spPr>
          <a:xfrm>
            <a:off x="7287948" y="5355815"/>
            <a:ext cx="4248976" cy="646331"/>
          </a:xfrm>
          <a:prstGeom prst="rect">
            <a:avLst/>
          </a:prstGeom>
          <a:noFill/>
        </p:spPr>
        <p:txBody>
          <a:bodyPr wrap="square" rtlCol="0">
            <a:spAutoFit/>
          </a:bodyPr>
          <a:lstStyle/>
          <a:p>
            <a:r>
              <a:rPr lang="en-US" altLang="zh-CN" dirty="0"/>
              <a:t>For example, atom1 which is N, is connect with atom2, which is H</a:t>
            </a:r>
            <a:endParaRPr lang="zh-CN" altLang="en-US" dirty="0"/>
          </a:p>
        </p:txBody>
      </p:sp>
      <p:cxnSp>
        <p:nvCxnSpPr>
          <p:cNvPr id="18" name="直接箭头连接符 17">
            <a:extLst>
              <a:ext uri="{FF2B5EF4-FFF2-40B4-BE49-F238E27FC236}">
                <a16:creationId xmlns:a16="http://schemas.microsoft.com/office/drawing/2014/main" id="{FAC94776-6214-4693-A2D6-248E3BC079C9}"/>
              </a:ext>
            </a:extLst>
          </p:cNvPr>
          <p:cNvCxnSpPr>
            <a:cxnSpLocks/>
          </p:cNvCxnSpPr>
          <p:nvPr/>
        </p:nvCxnSpPr>
        <p:spPr>
          <a:xfrm flipH="1" flipV="1">
            <a:off x="1858781" y="2698230"/>
            <a:ext cx="7034343" cy="2783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44B4A11-A4FC-411C-AD02-9A2F6C31D17F}"/>
              </a:ext>
            </a:extLst>
          </p:cNvPr>
          <p:cNvCxnSpPr>
            <a:cxnSpLocks/>
          </p:cNvCxnSpPr>
          <p:nvPr/>
        </p:nvCxnSpPr>
        <p:spPr>
          <a:xfrm flipH="1" flipV="1">
            <a:off x="1738859" y="2953062"/>
            <a:ext cx="7062886" cy="2837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2240F7F-BCCB-49DE-AB78-3981957BAF68}"/>
              </a:ext>
            </a:extLst>
          </p:cNvPr>
          <p:cNvSpPr txBox="1"/>
          <p:nvPr/>
        </p:nvSpPr>
        <p:spPr>
          <a:xfrm>
            <a:off x="5206166" y="365125"/>
            <a:ext cx="6985834" cy="369332"/>
          </a:xfrm>
          <a:prstGeom prst="rect">
            <a:avLst/>
          </a:prstGeom>
          <a:noFill/>
        </p:spPr>
        <p:txBody>
          <a:bodyPr wrap="square" rtlCol="0">
            <a:spAutoFit/>
          </a:bodyPr>
          <a:lstStyle/>
          <a:p>
            <a:r>
              <a:rPr lang="en-US" altLang="zh-CN" dirty="0"/>
              <a:t>So, </a:t>
            </a:r>
            <a:r>
              <a:rPr lang="en-US" altLang="zh-CN" b="1" u="sng" dirty="0"/>
              <a:t>charge</a:t>
            </a:r>
            <a:r>
              <a:rPr lang="en-US" altLang="zh-CN" dirty="0"/>
              <a:t> and </a:t>
            </a:r>
            <a:r>
              <a:rPr lang="en-US" altLang="zh-CN" b="1" u="sng" dirty="0"/>
              <a:t>how atoms were connected </a:t>
            </a:r>
            <a:r>
              <a:rPr lang="en-US" altLang="zh-CN" dirty="0"/>
              <a:t>can be found in .lib. </a:t>
            </a:r>
            <a:endParaRPr lang="zh-CN" altLang="en-US" dirty="0"/>
          </a:p>
        </p:txBody>
      </p:sp>
      <p:sp>
        <p:nvSpPr>
          <p:cNvPr id="22" name="文本框 21">
            <a:extLst>
              <a:ext uri="{FF2B5EF4-FFF2-40B4-BE49-F238E27FC236}">
                <a16:creationId xmlns:a16="http://schemas.microsoft.com/office/drawing/2014/main" id="{537CCAEB-CEA1-457C-AFF3-48AB807343CE}"/>
              </a:ext>
            </a:extLst>
          </p:cNvPr>
          <p:cNvSpPr txBox="1"/>
          <p:nvPr/>
        </p:nvSpPr>
        <p:spPr>
          <a:xfrm>
            <a:off x="5270302" y="960731"/>
            <a:ext cx="6266622" cy="646331"/>
          </a:xfrm>
          <a:prstGeom prst="rect">
            <a:avLst/>
          </a:prstGeom>
          <a:noFill/>
        </p:spPr>
        <p:txBody>
          <a:bodyPr wrap="square" rtlCol="0">
            <a:spAutoFit/>
          </a:bodyPr>
          <a:lstStyle/>
          <a:p>
            <a:r>
              <a:rPr lang="en-US" altLang="zh-CN" u="sng" dirty="0"/>
              <a:t>PDB atom name map to a amber atom type, and can be used to found related force field parameters in .</a:t>
            </a:r>
            <a:r>
              <a:rPr lang="en-US" altLang="zh-CN" u="sng" dirty="0" err="1"/>
              <a:t>frcmod</a:t>
            </a:r>
            <a:r>
              <a:rPr lang="en-US" altLang="zh-CN" u="sng" dirty="0"/>
              <a:t>.</a:t>
            </a:r>
            <a:endParaRPr lang="zh-CN" altLang="en-US" u="sng" dirty="0"/>
          </a:p>
        </p:txBody>
      </p:sp>
      <p:cxnSp>
        <p:nvCxnSpPr>
          <p:cNvPr id="24" name="直接箭头连接符 23">
            <a:extLst>
              <a:ext uri="{FF2B5EF4-FFF2-40B4-BE49-F238E27FC236}">
                <a16:creationId xmlns:a16="http://schemas.microsoft.com/office/drawing/2014/main" id="{E809DC03-43C7-438F-B9FE-15BF4BCD1A8A}"/>
              </a:ext>
            </a:extLst>
          </p:cNvPr>
          <p:cNvCxnSpPr/>
          <p:nvPr/>
        </p:nvCxnSpPr>
        <p:spPr>
          <a:xfrm>
            <a:off x="6354147" y="2631233"/>
            <a:ext cx="1828800" cy="158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C818C5F-7F68-41A5-8EA9-A2B222036A4C}"/>
              </a:ext>
            </a:extLst>
          </p:cNvPr>
          <p:cNvCxnSpPr/>
          <p:nvPr/>
        </p:nvCxnSpPr>
        <p:spPr>
          <a:xfrm>
            <a:off x="9507894" y="5218308"/>
            <a:ext cx="0" cy="26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5B916-CD1F-486F-AF4A-DDC0647126EB}"/>
              </a:ext>
            </a:extLst>
          </p:cNvPr>
          <p:cNvSpPr>
            <a:spLocks noGrp="1"/>
          </p:cNvSpPr>
          <p:nvPr>
            <p:ph type="title"/>
          </p:nvPr>
        </p:nvSpPr>
        <p:spPr/>
        <p:txBody>
          <a:bodyPr/>
          <a:lstStyle/>
          <a:p>
            <a:r>
              <a:rPr lang="en-US" altLang="zh-CN" dirty="0"/>
              <a:t>.</a:t>
            </a:r>
            <a:r>
              <a:rPr lang="en-US" altLang="zh-CN" dirty="0" err="1"/>
              <a:t>dat</a:t>
            </a:r>
            <a:r>
              <a:rPr lang="en-US" altLang="zh-CN" dirty="0"/>
              <a:t> or .</a:t>
            </a:r>
            <a:r>
              <a:rPr lang="en-US" altLang="zh-CN" dirty="0" err="1"/>
              <a:t>frcmod</a:t>
            </a:r>
            <a:r>
              <a:rPr lang="en-US" altLang="zh-CN" dirty="0"/>
              <a:t> files in amber </a:t>
            </a:r>
            <a:endParaRPr lang="zh-CN" altLang="en-US" dirty="0"/>
          </a:p>
        </p:txBody>
      </p:sp>
      <p:sp>
        <p:nvSpPr>
          <p:cNvPr id="3" name="内容占位符 2">
            <a:extLst>
              <a:ext uri="{FF2B5EF4-FFF2-40B4-BE49-F238E27FC236}">
                <a16:creationId xmlns:a16="http://schemas.microsoft.com/office/drawing/2014/main" id="{61D956B8-D7F7-47DE-AA05-568C6E3CE63B}"/>
              </a:ext>
            </a:extLst>
          </p:cNvPr>
          <p:cNvSpPr>
            <a:spLocks noGrp="1"/>
          </p:cNvSpPr>
          <p:nvPr>
            <p:ph idx="1"/>
          </p:nvPr>
        </p:nvSpPr>
        <p:spPr/>
        <p:txBody>
          <a:bodyPr/>
          <a:lstStyle/>
          <a:p>
            <a:r>
              <a:rPr lang="en-US" altLang="zh-CN" dirty="0"/>
              <a:t>In $AMBERHOME/</a:t>
            </a:r>
            <a:r>
              <a:rPr lang="en-US" altLang="zh-CN" dirty="0" err="1"/>
              <a:t>dat</a:t>
            </a:r>
            <a:r>
              <a:rPr lang="en-US" altLang="zh-CN" dirty="0"/>
              <a:t>/leap/</a:t>
            </a:r>
            <a:r>
              <a:rPr lang="en-US" altLang="zh-CN" dirty="0" err="1"/>
              <a:t>parm</a:t>
            </a:r>
            <a:r>
              <a:rPr lang="en-US" altLang="zh-CN" dirty="0"/>
              <a:t>, I download a frcmod.ff14SB.</a:t>
            </a:r>
          </a:p>
          <a:p>
            <a:endParaRPr lang="zh-CN" altLang="en-US" dirty="0"/>
          </a:p>
        </p:txBody>
      </p:sp>
      <p:pic>
        <p:nvPicPr>
          <p:cNvPr id="4" name="图片 3">
            <a:extLst>
              <a:ext uri="{FF2B5EF4-FFF2-40B4-BE49-F238E27FC236}">
                <a16:creationId xmlns:a16="http://schemas.microsoft.com/office/drawing/2014/main" id="{63BC39BD-8956-4858-BFDF-78DDEDFF61C4}"/>
              </a:ext>
            </a:extLst>
          </p:cNvPr>
          <p:cNvPicPr>
            <a:picLocks noChangeAspect="1"/>
          </p:cNvPicPr>
          <p:nvPr/>
        </p:nvPicPr>
        <p:blipFill>
          <a:blip r:embed="rId2"/>
          <a:stretch>
            <a:fillRect/>
          </a:stretch>
        </p:blipFill>
        <p:spPr>
          <a:xfrm>
            <a:off x="1025363" y="2257047"/>
            <a:ext cx="6393734" cy="784928"/>
          </a:xfrm>
          <a:prstGeom prst="rect">
            <a:avLst/>
          </a:prstGeom>
        </p:spPr>
      </p:pic>
      <p:sp>
        <p:nvSpPr>
          <p:cNvPr id="5" name="文本框 4">
            <a:extLst>
              <a:ext uri="{FF2B5EF4-FFF2-40B4-BE49-F238E27FC236}">
                <a16:creationId xmlns:a16="http://schemas.microsoft.com/office/drawing/2014/main" id="{F7533359-3C48-4CE9-AB55-7B98EED7817E}"/>
              </a:ext>
            </a:extLst>
          </p:cNvPr>
          <p:cNvSpPr txBox="1"/>
          <p:nvPr/>
        </p:nvSpPr>
        <p:spPr>
          <a:xfrm>
            <a:off x="1025362" y="3036518"/>
            <a:ext cx="2227503" cy="369332"/>
          </a:xfrm>
          <a:prstGeom prst="rect">
            <a:avLst/>
          </a:prstGeom>
          <a:noFill/>
        </p:spPr>
        <p:txBody>
          <a:bodyPr wrap="square" rtlCol="0">
            <a:spAutoFit/>
          </a:bodyPr>
          <a:lstStyle/>
          <a:p>
            <a:r>
              <a:rPr lang="en-US" altLang="zh-CN" dirty="0"/>
              <a:t>Amber Atom types</a:t>
            </a:r>
            <a:endParaRPr lang="zh-CN" altLang="en-US" dirty="0"/>
          </a:p>
        </p:txBody>
      </p:sp>
      <p:cxnSp>
        <p:nvCxnSpPr>
          <p:cNvPr id="7" name="直接箭头连接符 6">
            <a:extLst>
              <a:ext uri="{FF2B5EF4-FFF2-40B4-BE49-F238E27FC236}">
                <a16:creationId xmlns:a16="http://schemas.microsoft.com/office/drawing/2014/main" id="{B7135AFC-796B-4D58-93BE-31319FCFAA6F}"/>
              </a:ext>
            </a:extLst>
          </p:cNvPr>
          <p:cNvCxnSpPr/>
          <p:nvPr/>
        </p:nvCxnSpPr>
        <p:spPr>
          <a:xfrm flipH="1" flipV="1">
            <a:off x="1169233" y="3041975"/>
            <a:ext cx="314793" cy="88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F28CDF0-5DDF-40EE-AC95-097ACBF141A4}"/>
              </a:ext>
            </a:extLst>
          </p:cNvPr>
          <p:cNvPicPr>
            <a:picLocks noChangeAspect="1"/>
          </p:cNvPicPr>
          <p:nvPr/>
        </p:nvPicPr>
        <p:blipFill>
          <a:blip r:embed="rId3"/>
          <a:stretch>
            <a:fillRect/>
          </a:stretch>
        </p:blipFill>
        <p:spPr>
          <a:xfrm>
            <a:off x="1025363" y="3587953"/>
            <a:ext cx="1821338" cy="723963"/>
          </a:xfrm>
          <a:prstGeom prst="rect">
            <a:avLst/>
          </a:prstGeom>
        </p:spPr>
      </p:pic>
      <p:sp>
        <p:nvSpPr>
          <p:cNvPr id="11" name="文本框 10">
            <a:extLst>
              <a:ext uri="{FF2B5EF4-FFF2-40B4-BE49-F238E27FC236}">
                <a16:creationId xmlns:a16="http://schemas.microsoft.com/office/drawing/2014/main" id="{B828E7F0-ED90-4450-858F-BBA3E43C161F}"/>
              </a:ext>
            </a:extLst>
          </p:cNvPr>
          <p:cNvSpPr txBox="1"/>
          <p:nvPr/>
        </p:nvSpPr>
        <p:spPr>
          <a:xfrm>
            <a:off x="62244" y="4653630"/>
            <a:ext cx="1926237" cy="646331"/>
          </a:xfrm>
          <a:prstGeom prst="rect">
            <a:avLst/>
          </a:prstGeom>
          <a:noFill/>
        </p:spPr>
        <p:txBody>
          <a:bodyPr wrap="square" rtlCol="0">
            <a:spAutoFit/>
          </a:bodyPr>
          <a:lstStyle/>
          <a:p>
            <a:r>
              <a:rPr lang="en-US" altLang="zh-CN" dirty="0"/>
              <a:t>Force constant</a:t>
            </a:r>
          </a:p>
          <a:p>
            <a:r>
              <a:rPr lang="en-US" altLang="zh-CN" dirty="0"/>
              <a:t>  k</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FDF2338-B45C-4709-90B8-0E3C86926471}"/>
                  </a:ext>
                </a:extLst>
              </p:cNvPr>
              <p:cNvSpPr txBox="1"/>
              <p:nvPr/>
            </p:nvSpPr>
            <p:spPr>
              <a:xfrm>
                <a:off x="1936032" y="4653630"/>
                <a:ext cx="1499016" cy="923330"/>
              </a:xfrm>
              <a:prstGeom prst="rect">
                <a:avLst/>
              </a:prstGeom>
              <a:noFill/>
            </p:spPr>
            <p:txBody>
              <a:bodyPr wrap="square" rtlCol="0">
                <a:spAutoFit/>
              </a:bodyPr>
              <a:lstStyle/>
              <a:p>
                <a:r>
                  <a:rPr lang="en-US" altLang="zh-CN" dirty="0"/>
                  <a:t>equilibrium bond length</a:t>
                </a: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8FDF2338-B45C-4709-90B8-0E3C86926471}"/>
                  </a:ext>
                </a:extLst>
              </p:cNvPr>
              <p:cNvSpPr txBox="1">
                <a:spLocks noRot="1" noChangeAspect="1" noMove="1" noResize="1" noEditPoints="1" noAdjustHandles="1" noChangeArrowheads="1" noChangeShapeType="1" noTextEdit="1"/>
              </p:cNvSpPr>
              <p:nvPr/>
            </p:nvSpPr>
            <p:spPr>
              <a:xfrm>
                <a:off x="1936032" y="4653630"/>
                <a:ext cx="1499016" cy="923330"/>
              </a:xfrm>
              <a:prstGeom prst="rect">
                <a:avLst/>
              </a:prstGeom>
              <a:blipFill>
                <a:blip r:embed="rId4"/>
                <a:stretch>
                  <a:fillRect l="-3673" t="-3289"/>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6342BE1B-E5F2-4437-A8F9-ED979E64749B}"/>
              </a:ext>
            </a:extLst>
          </p:cNvPr>
          <p:cNvCxnSpPr>
            <a:stCxn id="12" idx="0"/>
          </p:cNvCxnSpPr>
          <p:nvPr/>
        </p:nvCxnSpPr>
        <p:spPr>
          <a:xfrm flipH="1" flipV="1">
            <a:off x="2563318" y="4311916"/>
            <a:ext cx="122222" cy="34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0BB00F3-C28E-4AA7-B73F-9DE60F7037BC}"/>
              </a:ext>
            </a:extLst>
          </p:cNvPr>
          <p:cNvCxnSpPr/>
          <p:nvPr/>
        </p:nvCxnSpPr>
        <p:spPr>
          <a:xfrm flipV="1">
            <a:off x="1326005" y="4400239"/>
            <a:ext cx="455335" cy="25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A8851F7C-1D16-41E6-9880-0A04959579EE}"/>
              </a:ext>
            </a:extLst>
          </p:cNvPr>
          <p:cNvPicPr>
            <a:picLocks noChangeAspect="1"/>
          </p:cNvPicPr>
          <p:nvPr/>
        </p:nvPicPr>
        <p:blipFill>
          <a:blip r:embed="rId5"/>
          <a:stretch>
            <a:fillRect/>
          </a:stretch>
        </p:blipFill>
        <p:spPr>
          <a:xfrm>
            <a:off x="3891427" y="3130298"/>
            <a:ext cx="2370025" cy="823031"/>
          </a:xfrm>
          <a:prstGeom prst="rect">
            <a:avLst/>
          </a:prstGeom>
        </p:spPr>
      </p:pic>
      <p:pic>
        <p:nvPicPr>
          <p:cNvPr id="18" name="图片 17">
            <a:extLst>
              <a:ext uri="{FF2B5EF4-FFF2-40B4-BE49-F238E27FC236}">
                <a16:creationId xmlns:a16="http://schemas.microsoft.com/office/drawing/2014/main" id="{128E6C6B-D37C-46C5-9A99-4AB43DC40BDB}"/>
              </a:ext>
            </a:extLst>
          </p:cNvPr>
          <p:cNvPicPr>
            <a:picLocks noChangeAspect="1"/>
          </p:cNvPicPr>
          <p:nvPr/>
        </p:nvPicPr>
        <p:blipFill>
          <a:blip r:embed="rId6"/>
          <a:stretch>
            <a:fillRect/>
          </a:stretch>
        </p:blipFill>
        <p:spPr>
          <a:xfrm>
            <a:off x="6892360" y="3086136"/>
            <a:ext cx="4648603" cy="1127858"/>
          </a:xfrm>
          <a:prstGeom prst="rect">
            <a:avLst/>
          </a:prstGeom>
        </p:spPr>
      </p:pic>
      <p:pic>
        <p:nvPicPr>
          <p:cNvPr id="19" name="图片 18">
            <a:extLst>
              <a:ext uri="{FF2B5EF4-FFF2-40B4-BE49-F238E27FC236}">
                <a16:creationId xmlns:a16="http://schemas.microsoft.com/office/drawing/2014/main" id="{604A813A-0540-41B2-82D5-302FFBAC739F}"/>
              </a:ext>
            </a:extLst>
          </p:cNvPr>
          <p:cNvPicPr>
            <a:picLocks noChangeAspect="1"/>
          </p:cNvPicPr>
          <p:nvPr/>
        </p:nvPicPr>
        <p:blipFill>
          <a:blip r:embed="rId7"/>
          <a:stretch>
            <a:fillRect/>
          </a:stretch>
        </p:blipFill>
        <p:spPr>
          <a:xfrm>
            <a:off x="3891427" y="4280999"/>
            <a:ext cx="4084674" cy="914479"/>
          </a:xfrm>
          <a:prstGeom prst="rect">
            <a:avLst/>
          </a:prstGeom>
        </p:spPr>
      </p:pic>
      <p:pic>
        <p:nvPicPr>
          <p:cNvPr id="20" name="图片 19">
            <a:extLst>
              <a:ext uri="{FF2B5EF4-FFF2-40B4-BE49-F238E27FC236}">
                <a16:creationId xmlns:a16="http://schemas.microsoft.com/office/drawing/2014/main" id="{D4D423AB-A297-420D-B514-BDA4E6E7A6BA}"/>
              </a:ext>
            </a:extLst>
          </p:cNvPr>
          <p:cNvPicPr>
            <a:picLocks noChangeAspect="1"/>
          </p:cNvPicPr>
          <p:nvPr/>
        </p:nvPicPr>
        <p:blipFill>
          <a:blip r:embed="rId8"/>
          <a:stretch>
            <a:fillRect/>
          </a:stretch>
        </p:blipFill>
        <p:spPr>
          <a:xfrm>
            <a:off x="8927668" y="4258155"/>
            <a:ext cx="2913937" cy="2342217"/>
          </a:xfrm>
          <a:prstGeom prst="rect">
            <a:avLst/>
          </a:prstGeom>
        </p:spPr>
      </p:pic>
      <p:cxnSp>
        <p:nvCxnSpPr>
          <p:cNvPr id="9" name="直接箭头连接符 8">
            <a:extLst>
              <a:ext uri="{FF2B5EF4-FFF2-40B4-BE49-F238E27FC236}">
                <a16:creationId xmlns:a16="http://schemas.microsoft.com/office/drawing/2014/main" id="{DA1546E6-9D24-4ACF-8704-B4DE8712681E}"/>
              </a:ext>
            </a:extLst>
          </p:cNvPr>
          <p:cNvCxnSpPr/>
          <p:nvPr/>
        </p:nvCxnSpPr>
        <p:spPr>
          <a:xfrm>
            <a:off x="485192" y="5075853"/>
            <a:ext cx="9116008" cy="37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2B3F36F-0F75-4F29-A468-15CC16E48244}"/>
              </a:ext>
            </a:extLst>
          </p:cNvPr>
          <p:cNvCxnSpPr/>
          <p:nvPr/>
        </p:nvCxnSpPr>
        <p:spPr>
          <a:xfrm>
            <a:off x="2846701" y="5449078"/>
            <a:ext cx="7062409" cy="12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3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90073-3374-48F1-B1D7-43111E87DC65}"/>
              </a:ext>
            </a:extLst>
          </p:cNvPr>
          <p:cNvSpPr>
            <a:spLocks noGrp="1"/>
          </p:cNvSpPr>
          <p:nvPr>
            <p:ph type="title"/>
          </p:nvPr>
        </p:nvSpPr>
        <p:spPr/>
        <p:txBody>
          <a:bodyPr/>
          <a:lstStyle/>
          <a:p>
            <a:r>
              <a:rPr lang="en-US" altLang="zh-CN" dirty="0"/>
              <a:t>MD simulation with non-standard residues</a:t>
            </a:r>
            <a:endParaRPr lang="zh-CN" altLang="en-US" dirty="0"/>
          </a:p>
        </p:txBody>
      </p:sp>
      <p:pic>
        <p:nvPicPr>
          <p:cNvPr id="5" name="内容占位符 4">
            <a:extLst>
              <a:ext uri="{FF2B5EF4-FFF2-40B4-BE49-F238E27FC236}">
                <a16:creationId xmlns:a16="http://schemas.microsoft.com/office/drawing/2014/main" id="{D3EF2971-D9BD-47E4-91FA-CE34BC6C5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058" y="2118048"/>
            <a:ext cx="7283491" cy="3284473"/>
          </a:xfrm>
        </p:spPr>
      </p:pic>
      <p:sp>
        <p:nvSpPr>
          <p:cNvPr id="6" name="文本框 5">
            <a:extLst>
              <a:ext uri="{FF2B5EF4-FFF2-40B4-BE49-F238E27FC236}">
                <a16:creationId xmlns:a16="http://schemas.microsoft.com/office/drawing/2014/main" id="{5A0AE45A-83C6-4543-B738-9B04D2A40E99}"/>
              </a:ext>
            </a:extLst>
          </p:cNvPr>
          <p:cNvSpPr txBox="1"/>
          <p:nvPr/>
        </p:nvSpPr>
        <p:spPr>
          <a:xfrm>
            <a:off x="8864082" y="2118048"/>
            <a:ext cx="2845836" cy="2308324"/>
          </a:xfrm>
          <a:prstGeom prst="rect">
            <a:avLst/>
          </a:prstGeom>
          <a:noFill/>
        </p:spPr>
        <p:txBody>
          <a:bodyPr wrap="square" rtlCol="0">
            <a:spAutoFit/>
          </a:bodyPr>
          <a:lstStyle/>
          <a:p>
            <a:r>
              <a:rPr lang="en-US" altLang="zh-CN" dirty="0"/>
              <a:t>Now, I have a structure. One </a:t>
            </a:r>
            <a:r>
              <a:rPr lang="en-US" altLang="zh-CN" dirty="0" err="1"/>
              <a:t>Gly’s</a:t>
            </a:r>
            <a:r>
              <a:rPr lang="en-US" altLang="zh-CN" dirty="0"/>
              <a:t> –COOH formed </a:t>
            </a:r>
            <a:r>
              <a:rPr lang="en-US" altLang="zh-CN" dirty="0" err="1"/>
              <a:t>isopeptide</a:t>
            </a:r>
            <a:r>
              <a:rPr lang="en-US" altLang="zh-CN" dirty="0"/>
              <a:t> bond with a Lys’s side chain. This two residues become non-standard residues, I have to generate parameter files for them.</a:t>
            </a:r>
            <a:endParaRPr lang="zh-CN" altLang="en-US" dirty="0"/>
          </a:p>
        </p:txBody>
      </p:sp>
      <p:cxnSp>
        <p:nvCxnSpPr>
          <p:cNvPr id="8" name="直接箭头连接符 7">
            <a:extLst>
              <a:ext uri="{FF2B5EF4-FFF2-40B4-BE49-F238E27FC236}">
                <a16:creationId xmlns:a16="http://schemas.microsoft.com/office/drawing/2014/main" id="{04B3A6CC-6705-4C07-8154-967C7ACD6564}"/>
              </a:ext>
            </a:extLst>
          </p:cNvPr>
          <p:cNvCxnSpPr/>
          <p:nvPr/>
        </p:nvCxnSpPr>
        <p:spPr>
          <a:xfrm flipV="1">
            <a:off x="3610947" y="3732245"/>
            <a:ext cx="233265" cy="214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A6B0C28-9DBB-433F-896C-25AFF9BB26A1}"/>
              </a:ext>
            </a:extLst>
          </p:cNvPr>
          <p:cNvSpPr txBox="1"/>
          <p:nvPr/>
        </p:nvSpPr>
        <p:spPr>
          <a:xfrm>
            <a:off x="2547258" y="5887617"/>
            <a:ext cx="3377681" cy="369332"/>
          </a:xfrm>
          <a:prstGeom prst="rect">
            <a:avLst/>
          </a:prstGeom>
          <a:noFill/>
        </p:spPr>
        <p:txBody>
          <a:bodyPr wrap="square" rtlCol="0">
            <a:spAutoFit/>
          </a:bodyPr>
          <a:lstStyle/>
          <a:p>
            <a:r>
              <a:rPr lang="en-US" altLang="zh-CN" dirty="0"/>
              <a:t>Lys11 from chain B</a:t>
            </a:r>
            <a:endParaRPr lang="zh-CN" altLang="en-US" dirty="0"/>
          </a:p>
        </p:txBody>
      </p:sp>
      <p:cxnSp>
        <p:nvCxnSpPr>
          <p:cNvPr id="11" name="直接箭头连接符 10">
            <a:extLst>
              <a:ext uri="{FF2B5EF4-FFF2-40B4-BE49-F238E27FC236}">
                <a16:creationId xmlns:a16="http://schemas.microsoft.com/office/drawing/2014/main" id="{4C840838-06A5-46D2-9CB3-6F541D0C8EA7}"/>
              </a:ext>
            </a:extLst>
          </p:cNvPr>
          <p:cNvCxnSpPr/>
          <p:nvPr/>
        </p:nvCxnSpPr>
        <p:spPr>
          <a:xfrm flipH="1" flipV="1">
            <a:off x="4646645" y="3573624"/>
            <a:ext cx="2509935" cy="2304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CD3A867-A08F-4D93-927D-3B2EB4BEAC22}"/>
              </a:ext>
            </a:extLst>
          </p:cNvPr>
          <p:cNvSpPr txBox="1"/>
          <p:nvPr/>
        </p:nvSpPr>
        <p:spPr>
          <a:xfrm>
            <a:off x="6267063" y="5887617"/>
            <a:ext cx="2120426" cy="369332"/>
          </a:xfrm>
          <a:prstGeom prst="rect">
            <a:avLst/>
          </a:prstGeom>
          <a:noFill/>
        </p:spPr>
        <p:txBody>
          <a:bodyPr wrap="square" rtlCol="0">
            <a:spAutoFit/>
          </a:bodyPr>
          <a:lstStyle/>
          <a:p>
            <a:r>
              <a:rPr lang="en-US" altLang="zh-CN" dirty="0"/>
              <a:t>Gly76 from chain C</a:t>
            </a:r>
            <a:endParaRPr lang="zh-CN" altLang="en-US" dirty="0"/>
          </a:p>
        </p:txBody>
      </p:sp>
    </p:spTree>
    <p:extLst>
      <p:ext uri="{BB962C8B-B14F-4D97-AF65-F5344CB8AC3E}">
        <p14:creationId xmlns:p14="http://schemas.microsoft.com/office/powerpoint/2010/main" val="208920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C2FB5-4CBA-4BF7-817B-2642250015C6}"/>
              </a:ext>
            </a:extLst>
          </p:cNvPr>
          <p:cNvSpPr>
            <a:spLocks noGrp="1"/>
          </p:cNvSpPr>
          <p:nvPr>
            <p:ph type="title"/>
          </p:nvPr>
        </p:nvSpPr>
        <p:spPr/>
        <p:txBody>
          <a:bodyPr/>
          <a:lstStyle/>
          <a:p>
            <a:r>
              <a:rPr lang="en-US" altLang="zh-CN" dirty="0"/>
              <a:t>How to deal with non-standard residue</a:t>
            </a:r>
            <a:endParaRPr lang="zh-CN" altLang="en-US" dirty="0"/>
          </a:p>
        </p:txBody>
      </p:sp>
      <p:pic>
        <p:nvPicPr>
          <p:cNvPr id="5" name="内容占位符 4">
            <a:extLst>
              <a:ext uri="{FF2B5EF4-FFF2-40B4-BE49-F238E27FC236}">
                <a16:creationId xmlns:a16="http://schemas.microsoft.com/office/drawing/2014/main" id="{666BE3BE-5AF5-438B-8030-A59C40042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7315"/>
            <a:ext cx="6965124" cy="3140906"/>
          </a:xfrm>
        </p:spPr>
      </p:pic>
      <p:sp>
        <p:nvSpPr>
          <p:cNvPr id="6" name="文本框 5">
            <a:extLst>
              <a:ext uri="{FF2B5EF4-FFF2-40B4-BE49-F238E27FC236}">
                <a16:creationId xmlns:a16="http://schemas.microsoft.com/office/drawing/2014/main" id="{8FD849C0-F5BD-4671-A544-1824639DAE27}"/>
              </a:ext>
            </a:extLst>
          </p:cNvPr>
          <p:cNvSpPr txBox="1"/>
          <p:nvPr/>
        </p:nvSpPr>
        <p:spPr>
          <a:xfrm>
            <a:off x="6965124" y="3034296"/>
            <a:ext cx="3247053" cy="1754326"/>
          </a:xfrm>
          <a:prstGeom prst="rect">
            <a:avLst/>
          </a:prstGeom>
          <a:noFill/>
        </p:spPr>
        <p:txBody>
          <a:bodyPr wrap="square" rtlCol="0">
            <a:spAutoFit/>
          </a:bodyPr>
          <a:lstStyle/>
          <a:p>
            <a:r>
              <a:rPr lang="en-US" altLang="zh-CN" dirty="0"/>
              <a:t>I copy these two residues to new entry, cap them with –COCH3 or –NHCH3. Save them as a new </a:t>
            </a:r>
            <a:r>
              <a:rPr lang="en-US" altLang="zh-CN" dirty="0" err="1"/>
              <a:t>pdb</a:t>
            </a:r>
            <a:r>
              <a:rPr lang="en-US" altLang="zh-CN" dirty="0"/>
              <a:t> named Mol_red1.pdb(This name is important for next step!!!).</a:t>
            </a:r>
            <a:endParaRPr lang="zh-CN" altLang="en-US" dirty="0"/>
          </a:p>
        </p:txBody>
      </p:sp>
    </p:spTree>
    <p:extLst>
      <p:ext uri="{BB962C8B-B14F-4D97-AF65-F5344CB8AC3E}">
        <p14:creationId xmlns:p14="http://schemas.microsoft.com/office/powerpoint/2010/main" val="50317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F5669-C65D-4C09-B388-11102EA121A8}"/>
              </a:ext>
            </a:extLst>
          </p:cNvPr>
          <p:cNvSpPr>
            <a:spLocks noGrp="1"/>
          </p:cNvSpPr>
          <p:nvPr>
            <p:ph type="title"/>
          </p:nvPr>
        </p:nvSpPr>
        <p:spPr/>
        <p:txBody>
          <a:bodyPr/>
          <a:lstStyle/>
          <a:p>
            <a:r>
              <a:rPr lang="en-US" altLang="zh-CN" dirty="0"/>
              <a:t>How to deal with non-standard residue</a:t>
            </a:r>
            <a:endParaRPr lang="zh-CN" altLang="en-US" dirty="0"/>
          </a:p>
        </p:txBody>
      </p:sp>
      <p:pic>
        <p:nvPicPr>
          <p:cNvPr id="4" name="内容占位符 3">
            <a:extLst>
              <a:ext uri="{FF2B5EF4-FFF2-40B4-BE49-F238E27FC236}">
                <a16:creationId xmlns:a16="http://schemas.microsoft.com/office/drawing/2014/main" id="{F20327CF-3249-4F18-A010-D64B6C6B8D9E}"/>
              </a:ext>
            </a:extLst>
          </p:cNvPr>
          <p:cNvPicPr>
            <a:picLocks noGrp="1" noChangeAspect="1"/>
          </p:cNvPicPr>
          <p:nvPr>
            <p:ph idx="1"/>
          </p:nvPr>
        </p:nvPicPr>
        <p:blipFill>
          <a:blip r:embed="rId2"/>
          <a:stretch>
            <a:fillRect/>
          </a:stretch>
        </p:blipFill>
        <p:spPr>
          <a:xfrm>
            <a:off x="926657" y="1900334"/>
            <a:ext cx="6027942" cy="3977985"/>
          </a:xfrm>
          <a:prstGeom prst="rect">
            <a:avLst/>
          </a:prstGeom>
        </p:spPr>
      </p:pic>
      <p:sp>
        <p:nvSpPr>
          <p:cNvPr id="5" name="文本框 4">
            <a:extLst>
              <a:ext uri="{FF2B5EF4-FFF2-40B4-BE49-F238E27FC236}">
                <a16:creationId xmlns:a16="http://schemas.microsoft.com/office/drawing/2014/main" id="{3ADF1421-B6DD-4B8B-A246-02B57517F3A1}"/>
              </a:ext>
            </a:extLst>
          </p:cNvPr>
          <p:cNvSpPr txBox="1"/>
          <p:nvPr/>
        </p:nvSpPr>
        <p:spPr>
          <a:xfrm>
            <a:off x="7464489" y="1900334"/>
            <a:ext cx="3441441" cy="646331"/>
          </a:xfrm>
          <a:prstGeom prst="rect">
            <a:avLst/>
          </a:prstGeom>
          <a:noFill/>
        </p:spPr>
        <p:txBody>
          <a:bodyPr wrap="square" rtlCol="0">
            <a:spAutoFit/>
          </a:bodyPr>
          <a:lstStyle/>
          <a:p>
            <a:r>
              <a:rPr lang="en-US" altLang="zh-CN" dirty="0"/>
              <a:t>I edit the </a:t>
            </a:r>
            <a:r>
              <a:rPr lang="en-US" altLang="zh-CN" dirty="0" err="1"/>
              <a:t>pdb</a:t>
            </a:r>
            <a:r>
              <a:rPr lang="en-US" altLang="zh-CN" dirty="0"/>
              <a:t> file, to ensure that no two atoms have same name.</a:t>
            </a:r>
            <a:endParaRPr lang="zh-CN" altLang="en-US" dirty="0"/>
          </a:p>
        </p:txBody>
      </p:sp>
      <p:sp>
        <p:nvSpPr>
          <p:cNvPr id="6" name="文本框 5">
            <a:extLst>
              <a:ext uri="{FF2B5EF4-FFF2-40B4-BE49-F238E27FC236}">
                <a16:creationId xmlns:a16="http://schemas.microsoft.com/office/drawing/2014/main" id="{32A7850E-D131-4562-A0B7-DDEC3D74980D}"/>
              </a:ext>
            </a:extLst>
          </p:cNvPr>
          <p:cNvSpPr txBox="1"/>
          <p:nvPr/>
        </p:nvSpPr>
        <p:spPr>
          <a:xfrm>
            <a:off x="7595118" y="2995127"/>
            <a:ext cx="3564294" cy="1754326"/>
          </a:xfrm>
          <a:prstGeom prst="rect">
            <a:avLst/>
          </a:prstGeom>
          <a:noFill/>
        </p:spPr>
        <p:txBody>
          <a:bodyPr wrap="square" rtlCol="0">
            <a:spAutoFit/>
          </a:bodyPr>
          <a:lstStyle/>
          <a:p>
            <a:r>
              <a:rPr lang="en-US" altLang="zh-CN" dirty="0"/>
              <a:t>Atom number</a:t>
            </a:r>
          </a:p>
          <a:p>
            <a:pPr marL="342900" indent="-342900">
              <a:buAutoNum type="arabicParenR"/>
            </a:pPr>
            <a:r>
              <a:rPr lang="en-US" altLang="zh-CN" dirty="0"/>
              <a:t>14 15 16 36 37 38</a:t>
            </a:r>
          </a:p>
          <a:p>
            <a:pPr marL="342900" indent="-342900">
              <a:buAutoNum type="arabicParenR"/>
            </a:pPr>
            <a:r>
              <a:rPr lang="en-US" altLang="zh-CN" dirty="0"/>
              <a:t>20 21 42 43 44 45</a:t>
            </a:r>
          </a:p>
          <a:p>
            <a:pPr marL="342900" indent="-342900">
              <a:buAutoNum type="arabicParenR"/>
            </a:pPr>
            <a:r>
              <a:rPr lang="en-US" altLang="zh-CN" dirty="0"/>
              <a:t>17 18 19 39 40 41</a:t>
            </a:r>
          </a:p>
          <a:p>
            <a:r>
              <a:rPr lang="en-US" altLang="zh-CN" b="1" u="sng" dirty="0"/>
              <a:t>Are capped atoms. Remember that.</a:t>
            </a:r>
            <a:endParaRPr lang="zh-CN" altLang="en-US" b="1" u="sng" dirty="0"/>
          </a:p>
        </p:txBody>
      </p:sp>
    </p:spTree>
    <p:extLst>
      <p:ext uri="{BB962C8B-B14F-4D97-AF65-F5344CB8AC3E}">
        <p14:creationId xmlns:p14="http://schemas.microsoft.com/office/powerpoint/2010/main" val="201571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855DB-B93F-4789-A47A-2DE2206BB062}"/>
              </a:ext>
            </a:extLst>
          </p:cNvPr>
          <p:cNvSpPr>
            <a:spLocks noGrp="1"/>
          </p:cNvSpPr>
          <p:nvPr>
            <p:ph type="title"/>
          </p:nvPr>
        </p:nvSpPr>
        <p:spPr/>
        <p:txBody>
          <a:bodyPr/>
          <a:lstStyle/>
          <a:p>
            <a:r>
              <a:rPr lang="en-US" altLang="zh-CN" dirty="0"/>
              <a:t>How to deal with non-standard residue</a:t>
            </a:r>
            <a:endParaRPr lang="zh-CN" altLang="en-US" dirty="0"/>
          </a:p>
        </p:txBody>
      </p:sp>
      <p:pic>
        <p:nvPicPr>
          <p:cNvPr id="5" name="图片 4">
            <a:extLst>
              <a:ext uri="{FF2B5EF4-FFF2-40B4-BE49-F238E27FC236}">
                <a16:creationId xmlns:a16="http://schemas.microsoft.com/office/drawing/2014/main" id="{DCFBEBDB-9FAD-42F9-AF23-2D5AD523E7FB}"/>
              </a:ext>
            </a:extLst>
          </p:cNvPr>
          <p:cNvPicPr>
            <a:picLocks noChangeAspect="1"/>
          </p:cNvPicPr>
          <p:nvPr/>
        </p:nvPicPr>
        <p:blipFill>
          <a:blip r:embed="rId2"/>
          <a:stretch>
            <a:fillRect/>
          </a:stretch>
        </p:blipFill>
        <p:spPr>
          <a:xfrm>
            <a:off x="838200" y="1690688"/>
            <a:ext cx="5860288" cy="3254022"/>
          </a:xfrm>
          <a:prstGeom prst="rect">
            <a:avLst/>
          </a:prstGeom>
        </p:spPr>
      </p:pic>
      <p:sp>
        <p:nvSpPr>
          <p:cNvPr id="6" name="文本框 5">
            <a:extLst>
              <a:ext uri="{FF2B5EF4-FFF2-40B4-BE49-F238E27FC236}">
                <a16:creationId xmlns:a16="http://schemas.microsoft.com/office/drawing/2014/main" id="{A5D92E3C-36BE-4ED9-B3A8-CDEA27CA25C0}"/>
              </a:ext>
            </a:extLst>
          </p:cNvPr>
          <p:cNvSpPr txBox="1"/>
          <p:nvPr/>
        </p:nvSpPr>
        <p:spPr>
          <a:xfrm>
            <a:off x="7595117" y="1875453"/>
            <a:ext cx="3303037" cy="923330"/>
          </a:xfrm>
          <a:prstGeom prst="rect">
            <a:avLst/>
          </a:prstGeom>
          <a:noFill/>
        </p:spPr>
        <p:txBody>
          <a:bodyPr wrap="square" rtlCol="0">
            <a:spAutoFit/>
          </a:bodyPr>
          <a:lstStyle/>
          <a:p>
            <a:r>
              <a:rPr lang="en-US" altLang="zh-CN" dirty="0"/>
              <a:t>I generate a file named </a:t>
            </a:r>
            <a:r>
              <a:rPr lang="en-US" altLang="zh-CN" dirty="0" err="1"/>
              <a:t>Project.config</a:t>
            </a:r>
            <a:r>
              <a:rPr lang="en-US" altLang="zh-CN" dirty="0"/>
              <a:t>(this name is important!!!).</a:t>
            </a:r>
            <a:endParaRPr lang="zh-CN" altLang="en-US" dirty="0"/>
          </a:p>
        </p:txBody>
      </p:sp>
      <p:cxnSp>
        <p:nvCxnSpPr>
          <p:cNvPr id="8" name="直接箭头连接符 7">
            <a:extLst>
              <a:ext uri="{FF2B5EF4-FFF2-40B4-BE49-F238E27FC236}">
                <a16:creationId xmlns:a16="http://schemas.microsoft.com/office/drawing/2014/main" id="{3ABD7C7F-5170-4B25-B06A-88A203D959CC}"/>
              </a:ext>
            </a:extLst>
          </p:cNvPr>
          <p:cNvCxnSpPr/>
          <p:nvPr/>
        </p:nvCxnSpPr>
        <p:spPr>
          <a:xfrm flipH="1">
            <a:off x="5411755" y="4646645"/>
            <a:ext cx="1408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C22C687-EF35-4457-A279-15E2D676A0C2}"/>
              </a:ext>
            </a:extLst>
          </p:cNvPr>
          <p:cNvSpPr txBox="1"/>
          <p:nvPr/>
        </p:nvSpPr>
        <p:spPr>
          <a:xfrm>
            <a:off x="6932645" y="4124131"/>
            <a:ext cx="2649894" cy="923330"/>
          </a:xfrm>
          <a:prstGeom prst="rect">
            <a:avLst/>
          </a:prstGeom>
          <a:noFill/>
        </p:spPr>
        <p:txBody>
          <a:bodyPr wrap="square" rtlCol="0">
            <a:spAutoFit/>
          </a:bodyPr>
          <a:lstStyle/>
          <a:p>
            <a:r>
              <a:rPr lang="en-US" altLang="zh-CN" dirty="0"/>
              <a:t>These three lines ensures that caped atoms would have zero net charge.</a:t>
            </a:r>
            <a:endParaRPr lang="zh-CN" altLang="en-US" dirty="0"/>
          </a:p>
        </p:txBody>
      </p:sp>
      <p:sp>
        <p:nvSpPr>
          <p:cNvPr id="10" name="矩形 9">
            <a:extLst>
              <a:ext uri="{FF2B5EF4-FFF2-40B4-BE49-F238E27FC236}">
                <a16:creationId xmlns:a16="http://schemas.microsoft.com/office/drawing/2014/main" id="{8EFFDA7C-6898-4BBF-99B0-548A40014750}"/>
              </a:ext>
            </a:extLst>
          </p:cNvPr>
          <p:cNvSpPr/>
          <p:nvPr/>
        </p:nvSpPr>
        <p:spPr>
          <a:xfrm>
            <a:off x="754224" y="5570074"/>
            <a:ext cx="10599576" cy="369332"/>
          </a:xfrm>
          <a:prstGeom prst="rect">
            <a:avLst/>
          </a:prstGeom>
        </p:spPr>
        <p:txBody>
          <a:bodyPr wrap="square">
            <a:spAutoFit/>
          </a:bodyPr>
          <a:lstStyle/>
          <a:p>
            <a:r>
              <a:rPr lang="en-US" altLang="zh-CN" dirty="0"/>
              <a:t>Compress these two files(Mol_red1.pdb, </a:t>
            </a:r>
            <a:r>
              <a:rPr lang="en-US" altLang="zh-CN" dirty="0" err="1"/>
              <a:t>Project.config</a:t>
            </a:r>
            <a:r>
              <a:rPr lang="en-US" altLang="zh-CN" dirty="0"/>
              <a:t>), to a Mol_red1.7z(many other types can be used.)</a:t>
            </a:r>
          </a:p>
        </p:txBody>
      </p:sp>
    </p:spTree>
    <p:extLst>
      <p:ext uri="{BB962C8B-B14F-4D97-AF65-F5344CB8AC3E}">
        <p14:creationId xmlns:p14="http://schemas.microsoft.com/office/powerpoint/2010/main" val="271436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7F942-2B4C-47F0-BB45-6055081EA0A5}"/>
              </a:ext>
            </a:extLst>
          </p:cNvPr>
          <p:cNvSpPr>
            <a:spLocks noGrp="1"/>
          </p:cNvSpPr>
          <p:nvPr>
            <p:ph type="title"/>
          </p:nvPr>
        </p:nvSpPr>
        <p:spPr/>
        <p:txBody>
          <a:bodyPr/>
          <a:lstStyle/>
          <a:p>
            <a:r>
              <a:rPr lang="en-US" altLang="zh-CN" dirty="0"/>
              <a:t>Generate lib and </a:t>
            </a:r>
            <a:r>
              <a:rPr lang="en-US" altLang="zh-CN" dirty="0" err="1"/>
              <a:t>frcmod</a:t>
            </a:r>
            <a:r>
              <a:rPr lang="en-US" altLang="zh-CN" dirty="0"/>
              <a:t> with </a:t>
            </a:r>
            <a:r>
              <a:rPr lang="en-US" altLang="zh-CN" dirty="0" err="1"/>
              <a:t>PyR.E.D</a:t>
            </a:r>
            <a:endParaRPr lang="zh-CN" altLang="en-US" dirty="0"/>
          </a:p>
        </p:txBody>
      </p:sp>
      <p:sp>
        <p:nvSpPr>
          <p:cNvPr id="3" name="内容占位符 2">
            <a:extLst>
              <a:ext uri="{FF2B5EF4-FFF2-40B4-BE49-F238E27FC236}">
                <a16:creationId xmlns:a16="http://schemas.microsoft.com/office/drawing/2014/main" id="{A1268490-C708-4CC6-99E3-1DE0573E7086}"/>
              </a:ext>
            </a:extLst>
          </p:cNvPr>
          <p:cNvSpPr>
            <a:spLocks noGrp="1"/>
          </p:cNvSpPr>
          <p:nvPr>
            <p:ph idx="1"/>
          </p:nvPr>
        </p:nvSpPr>
        <p:spPr/>
        <p:txBody>
          <a:bodyPr/>
          <a:lstStyle/>
          <a:p>
            <a:r>
              <a:rPr lang="en-US" altLang="zh-CN" dirty="0">
                <a:hlinkClick r:id="rId2"/>
              </a:rPr>
              <a:t>http://upjv.q4md-forcefieldtools.org/REDServer-Development/</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829EAB01-16C1-461A-AA34-118DAD31C97F}"/>
              </a:ext>
            </a:extLst>
          </p:cNvPr>
          <p:cNvPicPr>
            <a:picLocks noChangeAspect="1"/>
          </p:cNvPicPr>
          <p:nvPr/>
        </p:nvPicPr>
        <p:blipFill>
          <a:blip r:embed="rId3"/>
          <a:stretch>
            <a:fillRect/>
          </a:stretch>
        </p:blipFill>
        <p:spPr>
          <a:xfrm>
            <a:off x="930872" y="2425959"/>
            <a:ext cx="5563235" cy="809405"/>
          </a:xfrm>
          <a:prstGeom prst="rect">
            <a:avLst/>
          </a:prstGeom>
        </p:spPr>
      </p:pic>
      <p:pic>
        <p:nvPicPr>
          <p:cNvPr id="5" name="图片 4">
            <a:extLst>
              <a:ext uri="{FF2B5EF4-FFF2-40B4-BE49-F238E27FC236}">
                <a16:creationId xmlns:a16="http://schemas.microsoft.com/office/drawing/2014/main" id="{F0BF3774-FADE-4497-85D1-57FAB1BCD9AF}"/>
              </a:ext>
            </a:extLst>
          </p:cNvPr>
          <p:cNvPicPr>
            <a:picLocks noChangeAspect="1"/>
          </p:cNvPicPr>
          <p:nvPr/>
        </p:nvPicPr>
        <p:blipFill>
          <a:blip r:embed="rId4"/>
          <a:stretch>
            <a:fillRect/>
          </a:stretch>
        </p:blipFill>
        <p:spPr>
          <a:xfrm>
            <a:off x="930872" y="3331440"/>
            <a:ext cx="4816785" cy="1396169"/>
          </a:xfrm>
          <a:prstGeom prst="rect">
            <a:avLst/>
          </a:prstGeom>
        </p:spPr>
      </p:pic>
      <p:pic>
        <p:nvPicPr>
          <p:cNvPr id="7" name="图片 6">
            <a:extLst>
              <a:ext uri="{FF2B5EF4-FFF2-40B4-BE49-F238E27FC236}">
                <a16:creationId xmlns:a16="http://schemas.microsoft.com/office/drawing/2014/main" id="{238CD854-3F6A-44FA-A258-7DACE85AB2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72" y="4947564"/>
            <a:ext cx="3034638" cy="1009443"/>
          </a:xfrm>
          <a:prstGeom prst="rect">
            <a:avLst/>
          </a:prstGeom>
        </p:spPr>
      </p:pic>
      <p:pic>
        <p:nvPicPr>
          <p:cNvPr id="9" name="图片 8">
            <a:extLst>
              <a:ext uri="{FF2B5EF4-FFF2-40B4-BE49-F238E27FC236}">
                <a16:creationId xmlns:a16="http://schemas.microsoft.com/office/drawing/2014/main" id="{E4C9681A-B811-47DE-8AF8-34B3DF5FC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6319" y="4961035"/>
            <a:ext cx="4242596" cy="1531840"/>
          </a:xfrm>
          <a:prstGeom prst="rect">
            <a:avLst/>
          </a:prstGeom>
        </p:spPr>
      </p:pic>
      <p:cxnSp>
        <p:nvCxnSpPr>
          <p:cNvPr id="11" name="直接箭头连接符 10">
            <a:extLst>
              <a:ext uri="{FF2B5EF4-FFF2-40B4-BE49-F238E27FC236}">
                <a16:creationId xmlns:a16="http://schemas.microsoft.com/office/drawing/2014/main" id="{FF0BC0B1-711F-46AC-AAEE-087F13A851E3}"/>
              </a:ext>
            </a:extLst>
          </p:cNvPr>
          <p:cNvCxnSpPr/>
          <p:nvPr/>
        </p:nvCxnSpPr>
        <p:spPr>
          <a:xfrm flipH="1">
            <a:off x="5551714" y="2948473"/>
            <a:ext cx="2920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A86A318-FF48-4226-AB19-3F5E48D42148}"/>
              </a:ext>
            </a:extLst>
          </p:cNvPr>
          <p:cNvCxnSpPr/>
          <p:nvPr/>
        </p:nvCxnSpPr>
        <p:spPr>
          <a:xfrm flipH="1">
            <a:off x="5038531" y="4553339"/>
            <a:ext cx="1455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7FCD99D-34C5-4932-B70D-C19A5373CA69}"/>
              </a:ext>
            </a:extLst>
          </p:cNvPr>
          <p:cNvSpPr txBox="1"/>
          <p:nvPr/>
        </p:nvSpPr>
        <p:spPr>
          <a:xfrm>
            <a:off x="6708710" y="4264090"/>
            <a:ext cx="2725817" cy="369332"/>
          </a:xfrm>
          <a:prstGeom prst="rect">
            <a:avLst/>
          </a:prstGeom>
          <a:noFill/>
        </p:spPr>
        <p:txBody>
          <a:bodyPr wrap="square" rtlCol="0">
            <a:spAutoFit/>
          </a:bodyPr>
          <a:lstStyle/>
          <a:p>
            <a:r>
              <a:rPr lang="en-US" altLang="zh-CN" dirty="0"/>
              <a:t>Use your account</a:t>
            </a:r>
            <a:endParaRPr lang="zh-CN" altLang="en-US" dirty="0"/>
          </a:p>
        </p:txBody>
      </p:sp>
      <p:cxnSp>
        <p:nvCxnSpPr>
          <p:cNvPr id="16" name="直接箭头连接符 15">
            <a:extLst>
              <a:ext uri="{FF2B5EF4-FFF2-40B4-BE49-F238E27FC236}">
                <a16:creationId xmlns:a16="http://schemas.microsoft.com/office/drawing/2014/main" id="{BD8FE23A-3FCF-4C8D-AE31-9902749C997F}"/>
              </a:ext>
            </a:extLst>
          </p:cNvPr>
          <p:cNvCxnSpPr/>
          <p:nvPr/>
        </p:nvCxnSpPr>
        <p:spPr>
          <a:xfrm flipH="1">
            <a:off x="2827176" y="5458408"/>
            <a:ext cx="1819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7066439-8943-4565-AC71-ECDF007B6C61}"/>
              </a:ext>
            </a:extLst>
          </p:cNvPr>
          <p:cNvSpPr txBox="1"/>
          <p:nvPr/>
        </p:nvSpPr>
        <p:spPr>
          <a:xfrm>
            <a:off x="4768581" y="5276952"/>
            <a:ext cx="653143" cy="369332"/>
          </a:xfrm>
          <a:prstGeom prst="rect">
            <a:avLst/>
          </a:prstGeom>
          <a:noFill/>
        </p:spPr>
        <p:txBody>
          <a:bodyPr wrap="square" rtlCol="0">
            <a:spAutoFit/>
          </a:bodyPr>
          <a:lstStyle/>
          <a:p>
            <a:r>
              <a:rPr lang="en-US" altLang="zh-CN" dirty="0"/>
              <a:t>X 3</a:t>
            </a:r>
            <a:endParaRPr lang="zh-CN" altLang="en-US" dirty="0"/>
          </a:p>
        </p:txBody>
      </p:sp>
      <p:sp>
        <p:nvSpPr>
          <p:cNvPr id="18" name="文本框 17">
            <a:extLst>
              <a:ext uri="{FF2B5EF4-FFF2-40B4-BE49-F238E27FC236}">
                <a16:creationId xmlns:a16="http://schemas.microsoft.com/office/drawing/2014/main" id="{8B1DD01B-4855-46A8-938F-0F045D279661}"/>
              </a:ext>
            </a:extLst>
          </p:cNvPr>
          <p:cNvSpPr txBox="1"/>
          <p:nvPr/>
        </p:nvSpPr>
        <p:spPr>
          <a:xfrm>
            <a:off x="10062706" y="5184619"/>
            <a:ext cx="1055914" cy="923330"/>
          </a:xfrm>
          <a:prstGeom prst="rect">
            <a:avLst/>
          </a:prstGeom>
          <a:noFill/>
        </p:spPr>
        <p:txBody>
          <a:bodyPr wrap="square" rtlCol="0">
            <a:spAutoFit/>
          </a:bodyPr>
          <a:lstStyle/>
          <a:p>
            <a:r>
              <a:rPr lang="en-US" altLang="zh-CN" dirty="0"/>
              <a:t>Upload zip file and go</a:t>
            </a:r>
            <a:endParaRPr lang="zh-CN" altLang="en-US" dirty="0"/>
          </a:p>
        </p:txBody>
      </p:sp>
      <p:cxnSp>
        <p:nvCxnSpPr>
          <p:cNvPr id="20" name="直接箭头连接符 19">
            <a:extLst>
              <a:ext uri="{FF2B5EF4-FFF2-40B4-BE49-F238E27FC236}">
                <a16:creationId xmlns:a16="http://schemas.microsoft.com/office/drawing/2014/main" id="{935A42F6-C60B-4163-85AA-6604C42D4D82}"/>
              </a:ext>
            </a:extLst>
          </p:cNvPr>
          <p:cNvCxnSpPr/>
          <p:nvPr/>
        </p:nvCxnSpPr>
        <p:spPr>
          <a:xfrm flipH="1">
            <a:off x="7977673" y="5794310"/>
            <a:ext cx="2085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9CEC6A1-4063-4B9C-9575-A0218551482C}"/>
              </a:ext>
            </a:extLst>
          </p:cNvPr>
          <p:cNvSpPr txBox="1"/>
          <p:nvPr/>
        </p:nvSpPr>
        <p:spPr>
          <a:xfrm>
            <a:off x="8640147" y="2687216"/>
            <a:ext cx="3405673" cy="369332"/>
          </a:xfrm>
          <a:prstGeom prst="rect">
            <a:avLst/>
          </a:prstGeom>
          <a:noFill/>
        </p:spPr>
        <p:txBody>
          <a:bodyPr wrap="square" rtlCol="0">
            <a:spAutoFit/>
          </a:bodyPr>
          <a:lstStyle/>
          <a:p>
            <a:r>
              <a:rPr lang="en-US" altLang="zh-CN" b="1" u="sng" dirty="0"/>
              <a:t>Please find and read manual!!!</a:t>
            </a:r>
            <a:endParaRPr lang="zh-CN" altLang="en-US" b="1" u="sng" dirty="0"/>
          </a:p>
        </p:txBody>
      </p:sp>
    </p:spTree>
    <p:extLst>
      <p:ext uri="{BB962C8B-B14F-4D97-AF65-F5344CB8AC3E}">
        <p14:creationId xmlns:p14="http://schemas.microsoft.com/office/powerpoint/2010/main" val="3917616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BFD6E-A0DA-4FF9-BFD9-F2C4C2F213BD}"/>
              </a:ext>
            </a:extLst>
          </p:cNvPr>
          <p:cNvSpPr>
            <a:spLocks noGrp="1"/>
          </p:cNvSpPr>
          <p:nvPr>
            <p:ph type="title"/>
          </p:nvPr>
        </p:nvSpPr>
        <p:spPr/>
        <p:txBody>
          <a:bodyPr/>
          <a:lstStyle/>
          <a:p>
            <a:r>
              <a:rPr lang="en-US" altLang="zh-CN" dirty="0"/>
              <a:t>Output from </a:t>
            </a:r>
            <a:r>
              <a:rPr lang="en-US" altLang="zh-CN" dirty="0" err="1"/>
              <a:t>PyR.E.D</a:t>
            </a:r>
            <a:endParaRPr lang="zh-CN" altLang="en-US" dirty="0"/>
          </a:p>
        </p:txBody>
      </p:sp>
      <p:sp>
        <p:nvSpPr>
          <p:cNvPr id="3" name="内容占位符 2">
            <a:extLst>
              <a:ext uri="{FF2B5EF4-FFF2-40B4-BE49-F238E27FC236}">
                <a16:creationId xmlns:a16="http://schemas.microsoft.com/office/drawing/2014/main" id="{862ADBAB-3305-42DC-8A94-F23B9AF41B0F}"/>
              </a:ext>
            </a:extLst>
          </p:cNvPr>
          <p:cNvSpPr>
            <a:spLocks noGrp="1"/>
          </p:cNvSpPr>
          <p:nvPr>
            <p:ph idx="1"/>
          </p:nvPr>
        </p:nvSpPr>
        <p:spPr/>
        <p:txBody>
          <a:bodyPr/>
          <a:lstStyle/>
          <a:p>
            <a:r>
              <a:rPr lang="en-US" altLang="zh-CN" dirty="0"/>
              <a:t>After the calculation is done, you will receive a e-mail with a link. It should be the fourth e-mail. </a:t>
            </a:r>
          </a:p>
          <a:p>
            <a:r>
              <a:rPr lang="en-US" altLang="zh-CN" dirty="0"/>
              <a:t>In </a:t>
            </a:r>
            <a:r>
              <a:rPr lang="en-US" altLang="zh-CN" b="1" u="sng" dirty="0"/>
              <a:t>/Data-</a:t>
            </a:r>
            <a:r>
              <a:rPr lang="en-US" altLang="zh-CN" b="1" u="sng" dirty="0" err="1"/>
              <a:t>R.E.D.Server</a:t>
            </a:r>
            <a:r>
              <a:rPr lang="en-US" altLang="zh-CN" b="1" u="sng" dirty="0"/>
              <a:t>/Data-Default-</a:t>
            </a:r>
            <a:r>
              <a:rPr lang="en-US" altLang="zh-CN" b="1" u="sng" dirty="0" err="1"/>
              <a:t>Proj</a:t>
            </a:r>
            <a:r>
              <a:rPr lang="en-US" altLang="zh-CN" dirty="0"/>
              <a:t>, find </a:t>
            </a:r>
            <a:r>
              <a:rPr lang="en-US" altLang="zh-CN" b="1" u="sng" dirty="0" err="1"/>
              <a:t>frcmod.known</a:t>
            </a:r>
            <a:r>
              <a:rPr lang="en-US" altLang="zh-CN" b="1" u="sng" dirty="0"/>
              <a:t> </a:t>
            </a:r>
            <a:r>
              <a:rPr lang="en-US" altLang="zh-CN" dirty="0"/>
              <a:t>and </a:t>
            </a:r>
            <a:r>
              <a:rPr lang="en-US" altLang="zh-CN" i="1" dirty="0" err="1"/>
              <a:t>frcmod.unknown</a:t>
            </a:r>
            <a:r>
              <a:rPr lang="en-US" altLang="zh-CN" dirty="0"/>
              <a:t>. Thank god if there is nothing in </a:t>
            </a:r>
            <a:r>
              <a:rPr lang="en-US" altLang="zh-CN" i="1" dirty="0" err="1"/>
              <a:t>frcmod.unknown</a:t>
            </a:r>
            <a:r>
              <a:rPr lang="en-US" altLang="zh-CN" dirty="0"/>
              <a:t>. </a:t>
            </a:r>
            <a:r>
              <a:rPr lang="en-US" altLang="zh-CN" b="1" u="sng" dirty="0" err="1"/>
              <a:t>Frcmod.known</a:t>
            </a:r>
            <a:r>
              <a:rPr lang="en-US" altLang="zh-CN" b="1" u="sng" dirty="0"/>
              <a:t> </a:t>
            </a:r>
            <a:r>
              <a:rPr lang="en-US" altLang="zh-CN" dirty="0"/>
              <a:t>would be the forcefield file we need.</a:t>
            </a:r>
          </a:p>
          <a:p>
            <a:r>
              <a:rPr lang="en-US" altLang="zh-CN" dirty="0"/>
              <a:t>In </a:t>
            </a:r>
            <a:r>
              <a:rPr lang="en-US" altLang="zh-CN" b="1" u="sng" dirty="0"/>
              <a:t>/Data-</a:t>
            </a:r>
            <a:r>
              <a:rPr lang="en-US" altLang="zh-CN" b="1" u="sng" dirty="0" err="1"/>
              <a:t>R.E.D.Server</a:t>
            </a:r>
            <a:r>
              <a:rPr lang="en-US" altLang="zh-CN" b="1" u="sng" dirty="0"/>
              <a:t>/Mol_m1</a:t>
            </a:r>
            <a:r>
              <a:rPr lang="en-US" altLang="zh-CN" dirty="0"/>
              <a:t>, find Statistics_m1.txt, charge data can be found. And also look for mol2 file you need, the one you need should be Mol-ia4_m1-c1.mol2.</a:t>
            </a:r>
            <a:endParaRPr lang="zh-CN" altLang="en-US" dirty="0"/>
          </a:p>
        </p:txBody>
      </p:sp>
    </p:spTree>
    <p:extLst>
      <p:ext uri="{BB962C8B-B14F-4D97-AF65-F5344CB8AC3E}">
        <p14:creationId xmlns:p14="http://schemas.microsoft.com/office/powerpoint/2010/main" val="256080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96987C5-2B1C-43AC-9F3E-C690A93F07E7}"/>
              </a:ext>
            </a:extLst>
          </p:cNvPr>
          <p:cNvSpPr>
            <a:spLocks noGrp="1"/>
          </p:cNvSpPr>
          <p:nvPr>
            <p:ph type="title"/>
          </p:nvPr>
        </p:nvSpPr>
        <p:spPr/>
        <p:txBody>
          <a:bodyPr/>
          <a:lstStyle/>
          <a:p>
            <a:r>
              <a:rPr lang="en-US" altLang="zh-CN" dirty="0"/>
              <a:t>contents</a:t>
            </a:r>
            <a:endParaRPr lang="zh-CN" altLang="en-US" dirty="0"/>
          </a:p>
        </p:txBody>
      </p:sp>
      <p:sp>
        <p:nvSpPr>
          <p:cNvPr id="5" name="内容占位符 4">
            <a:extLst>
              <a:ext uri="{FF2B5EF4-FFF2-40B4-BE49-F238E27FC236}">
                <a16:creationId xmlns:a16="http://schemas.microsoft.com/office/drawing/2014/main" id="{47D1464C-3279-40CA-8FB3-8800094B83D7}"/>
              </a:ext>
            </a:extLst>
          </p:cNvPr>
          <p:cNvSpPr>
            <a:spLocks noGrp="1"/>
          </p:cNvSpPr>
          <p:nvPr>
            <p:ph idx="1"/>
          </p:nvPr>
        </p:nvSpPr>
        <p:spPr/>
        <p:txBody>
          <a:bodyPr/>
          <a:lstStyle/>
          <a:p>
            <a:r>
              <a:rPr lang="en-US" altLang="zh-CN"/>
              <a:t>Basic </a:t>
            </a:r>
            <a:r>
              <a:rPr lang="en-US" altLang="zh-CN" dirty="0"/>
              <a:t>ideas for MD</a:t>
            </a:r>
          </a:p>
          <a:p>
            <a:r>
              <a:rPr lang="en-US" altLang="zh-CN" dirty="0"/>
              <a:t>How to run MD with amber</a:t>
            </a:r>
          </a:p>
          <a:p>
            <a:r>
              <a:rPr lang="en-US" altLang="zh-CN" dirty="0"/>
              <a:t>How to generate parameter files for ligands</a:t>
            </a:r>
          </a:p>
          <a:p>
            <a:r>
              <a:rPr lang="en-US" altLang="zh-CN" dirty="0"/>
              <a:t>QM/MM</a:t>
            </a:r>
          </a:p>
          <a:p>
            <a:r>
              <a:rPr lang="en-US" altLang="zh-CN" dirty="0"/>
              <a:t>Umbrella sampling</a:t>
            </a:r>
            <a:endParaRPr lang="zh-CN" altLang="en-US" dirty="0"/>
          </a:p>
        </p:txBody>
      </p:sp>
    </p:spTree>
    <p:extLst>
      <p:ext uri="{BB962C8B-B14F-4D97-AF65-F5344CB8AC3E}">
        <p14:creationId xmlns:p14="http://schemas.microsoft.com/office/powerpoint/2010/main" val="338620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68463-373F-4341-84CA-15B594BF4AFB}"/>
              </a:ext>
            </a:extLst>
          </p:cNvPr>
          <p:cNvSpPr>
            <a:spLocks noGrp="1"/>
          </p:cNvSpPr>
          <p:nvPr>
            <p:ph type="title"/>
          </p:nvPr>
        </p:nvSpPr>
        <p:spPr/>
        <p:txBody>
          <a:bodyPr/>
          <a:lstStyle/>
          <a:p>
            <a:r>
              <a:rPr lang="en-US" altLang="zh-CN" dirty="0"/>
              <a:t>Which to use</a:t>
            </a:r>
            <a:endParaRPr lang="zh-CN" altLang="en-US" dirty="0"/>
          </a:p>
        </p:txBody>
      </p:sp>
      <p:sp>
        <p:nvSpPr>
          <p:cNvPr id="3" name="内容占位符 2">
            <a:extLst>
              <a:ext uri="{FF2B5EF4-FFF2-40B4-BE49-F238E27FC236}">
                <a16:creationId xmlns:a16="http://schemas.microsoft.com/office/drawing/2014/main" id="{2EB4046B-7173-4BCB-B4D8-31C99C405527}"/>
              </a:ext>
            </a:extLst>
          </p:cNvPr>
          <p:cNvSpPr>
            <a:spLocks noGrp="1"/>
          </p:cNvSpPr>
          <p:nvPr>
            <p:ph idx="1"/>
          </p:nvPr>
        </p:nvSpPr>
        <p:spPr/>
        <p:txBody>
          <a:bodyPr/>
          <a:lstStyle/>
          <a:p>
            <a:r>
              <a:rPr lang="en-US" altLang="zh-CN" dirty="0"/>
              <a:t>There would be two kinds of mol2 file, one like Mol-sm_m1-c1.mol2, the other Mol-ia4_m1-c1.mol2. Because I add charge restraint to exclude the cap atoms in my case, I will need files with </a:t>
            </a:r>
            <a:r>
              <a:rPr lang="en-US" altLang="zh-CN" dirty="0" err="1"/>
              <a:t>ia</a:t>
            </a:r>
            <a:r>
              <a:rPr lang="en-US" altLang="zh-CN" dirty="0"/>
              <a:t> in its name.</a:t>
            </a:r>
            <a:endParaRPr lang="zh-CN" altLang="en-US" dirty="0"/>
          </a:p>
        </p:txBody>
      </p:sp>
    </p:spTree>
    <p:extLst>
      <p:ext uri="{BB962C8B-B14F-4D97-AF65-F5344CB8AC3E}">
        <p14:creationId xmlns:p14="http://schemas.microsoft.com/office/powerpoint/2010/main" val="327051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451745-A7A6-4420-9D70-21B71AA5149F}"/>
              </a:ext>
            </a:extLst>
          </p:cNvPr>
          <p:cNvSpPr>
            <a:spLocks noGrp="1"/>
          </p:cNvSpPr>
          <p:nvPr>
            <p:ph type="title"/>
          </p:nvPr>
        </p:nvSpPr>
        <p:spPr>
          <a:xfrm>
            <a:off x="544532" y="109210"/>
            <a:ext cx="10515600" cy="1325563"/>
          </a:xfrm>
        </p:spPr>
        <p:txBody>
          <a:bodyPr/>
          <a:lstStyle/>
          <a:p>
            <a:r>
              <a:rPr lang="en-US" altLang="zh-CN" dirty="0"/>
              <a:t>What’s in the mol2 file and Statistics_m1.txt</a:t>
            </a:r>
            <a:endParaRPr lang="zh-CN" altLang="en-US" dirty="0"/>
          </a:p>
        </p:txBody>
      </p:sp>
      <p:pic>
        <p:nvPicPr>
          <p:cNvPr id="4" name="内容占位符 3">
            <a:extLst>
              <a:ext uri="{FF2B5EF4-FFF2-40B4-BE49-F238E27FC236}">
                <a16:creationId xmlns:a16="http://schemas.microsoft.com/office/drawing/2014/main" id="{8924ACC1-9C1E-4781-B138-C35D21EAD559}"/>
              </a:ext>
            </a:extLst>
          </p:cNvPr>
          <p:cNvPicPr>
            <a:picLocks noGrp="1" noChangeAspect="1"/>
          </p:cNvPicPr>
          <p:nvPr>
            <p:ph idx="1"/>
          </p:nvPr>
        </p:nvPicPr>
        <p:blipFill>
          <a:blip r:embed="rId2"/>
          <a:stretch>
            <a:fillRect/>
          </a:stretch>
        </p:blipFill>
        <p:spPr>
          <a:xfrm>
            <a:off x="119743" y="1385837"/>
            <a:ext cx="4375011" cy="1929292"/>
          </a:xfrm>
          <a:prstGeom prst="rect">
            <a:avLst/>
          </a:prstGeom>
        </p:spPr>
      </p:pic>
      <p:pic>
        <p:nvPicPr>
          <p:cNvPr id="5" name="图片 4">
            <a:extLst>
              <a:ext uri="{FF2B5EF4-FFF2-40B4-BE49-F238E27FC236}">
                <a16:creationId xmlns:a16="http://schemas.microsoft.com/office/drawing/2014/main" id="{EED24762-6202-4763-AC59-14F54AC18CB8}"/>
              </a:ext>
            </a:extLst>
          </p:cNvPr>
          <p:cNvPicPr>
            <a:picLocks noChangeAspect="1"/>
          </p:cNvPicPr>
          <p:nvPr/>
        </p:nvPicPr>
        <p:blipFill>
          <a:blip r:embed="rId3"/>
          <a:stretch>
            <a:fillRect/>
          </a:stretch>
        </p:blipFill>
        <p:spPr>
          <a:xfrm>
            <a:off x="673662" y="3315129"/>
            <a:ext cx="3401995" cy="3392800"/>
          </a:xfrm>
          <a:prstGeom prst="rect">
            <a:avLst/>
          </a:prstGeom>
        </p:spPr>
      </p:pic>
      <p:pic>
        <p:nvPicPr>
          <p:cNvPr id="6" name="图片 5">
            <a:extLst>
              <a:ext uri="{FF2B5EF4-FFF2-40B4-BE49-F238E27FC236}">
                <a16:creationId xmlns:a16="http://schemas.microsoft.com/office/drawing/2014/main" id="{C8BE2F8B-F76F-476C-815C-8FDD4F289F50}"/>
              </a:ext>
            </a:extLst>
          </p:cNvPr>
          <p:cNvPicPr>
            <a:picLocks noChangeAspect="1"/>
          </p:cNvPicPr>
          <p:nvPr/>
        </p:nvPicPr>
        <p:blipFill>
          <a:blip r:embed="rId4"/>
          <a:stretch>
            <a:fillRect/>
          </a:stretch>
        </p:blipFill>
        <p:spPr>
          <a:xfrm>
            <a:off x="7529008" y="1385838"/>
            <a:ext cx="4543249" cy="5322092"/>
          </a:xfrm>
          <a:prstGeom prst="rect">
            <a:avLst/>
          </a:prstGeom>
        </p:spPr>
      </p:pic>
      <p:sp>
        <p:nvSpPr>
          <p:cNvPr id="7" name="矩形: 圆角 6">
            <a:extLst>
              <a:ext uri="{FF2B5EF4-FFF2-40B4-BE49-F238E27FC236}">
                <a16:creationId xmlns:a16="http://schemas.microsoft.com/office/drawing/2014/main" id="{CA20F092-A796-4F22-885F-50B71BEF4CBA}"/>
              </a:ext>
            </a:extLst>
          </p:cNvPr>
          <p:cNvSpPr/>
          <p:nvPr/>
        </p:nvSpPr>
        <p:spPr>
          <a:xfrm>
            <a:off x="7529008" y="1385837"/>
            <a:ext cx="2296127" cy="144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FCC43F1-78D9-48A7-A45A-5193345CA784}"/>
              </a:ext>
            </a:extLst>
          </p:cNvPr>
          <p:cNvSpPr/>
          <p:nvPr/>
        </p:nvSpPr>
        <p:spPr>
          <a:xfrm>
            <a:off x="2388637" y="3315129"/>
            <a:ext cx="1687020"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5CACF3C-659F-48F8-8E9B-F6BA485469BA}"/>
              </a:ext>
            </a:extLst>
          </p:cNvPr>
          <p:cNvSpPr txBox="1"/>
          <p:nvPr/>
        </p:nvSpPr>
        <p:spPr>
          <a:xfrm>
            <a:off x="4189445" y="1458028"/>
            <a:ext cx="2369960" cy="2031325"/>
          </a:xfrm>
          <a:prstGeom prst="rect">
            <a:avLst/>
          </a:prstGeom>
          <a:noFill/>
        </p:spPr>
        <p:txBody>
          <a:bodyPr wrap="square" rtlCol="0">
            <a:spAutoFit/>
          </a:bodyPr>
          <a:lstStyle/>
          <a:p>
            <a:r>
              <a:rPr lang="en-US" altLang="zh-CN" dirty="0"/>
              <a:t>In Mol-ia4_m1-c1.mol2, cap atoms were deleted by the server. Because I marked cap atoms in </a:t>
            </a:r>
            <a:r>
              <a:rPr lang="en-US" altLang="zh-CN" dirty="0" err="1"/>
              <a:t>Project.config</a:t>
            </a:r>
            <a:r>
              <a:rPr lang="en-US" altLang="zh-CN" dirty="0"/>
              <a:t> file, remember?</a:t>
            </a:r>
            <a:endParaRPr lang="zh-CN" altLang="en-US" dirty="0"/>
          </a:p>
        </p:txBody>
      </p:sp>
      <p:sp>
        <p:nvSpPr>
          <p:cNvPr id="10" name="文本框 9">
            <a:extLst>
              <a:ext uri="{FF2B5EF4-FFF2-40B4-BE49-F238E27FC236}">
                <a16:creationId xmlns:a16="http://schemas.microsoft.com/office/drawing/2014/main" id="{79BDC9B5-9AA2-4598-8759-E082C7E73E01}"/>
              </a:ext>
            </a:extLst>
          </p:cNvPr>
          <p:cNvSpPr txBox="1"/>
          <p:nvPr/>
        </p:nvSpPr>
        <p:spPr>
          <a:xfrm>
            <a:off x="4328096" y="3761701"/>
            <a:ext cx="2948472" cy="646331"/>
          </a:xfrm>
          <a:prstGeom prst="rect">
            <a:avLst/>
          </a:prstGeom>
          <a:noFill/>
        </p:spPr>
        <p:txBody>
          <a:bodyPr wrap="square" rtlCol="0">
            <a:spAutoFit/>
          </a:bodyPr>
          <a:lstStyle/>
          <a:p>
            <a:r>
              <a:rPr lang="en-US" altLang="zh-CN" dirty="0"/>
              <a:t>That’s the charge I need, after charge fitting.</a:t>
            </a:r>
            <a:endParaRPr lang="zh-CN" altLang="en-US" dirty="0"/>
          </a:p>
        </p:txBody>
      </p:sp>
      <p:cxnSp>
        <p:nvCxnSpPr>
          <p:cNvPr id="12" name="直接箭头连接符 11">
            <a:extLst>
              <a:ext uri="{FF2B5EF4-FFF2-40B4-BE49-F238E27FC236}">
                <a16:creationId xmlns:a16="http://schemas.microsoft.com/office/drawing/2014/main" id="{74C25826-84F1-4C93-8AD4-7F6B2A6C2EA5}"/>
              </a:ext>
            </a:extLst>
          </p:cNvPr>
          <p:cNvCxnSpPr/>
          <p:nvPr/>
        </p:nvCxnSpPr>
        <p:spPr>
          <a:xfrm flipV="1">
            <a:off x="6559405" y="2473690"/>
            <a:ext cx="2761877" cy="161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2D31D98-EA8F-4A4E-8DA4-713D3AE1DD71}"/>
              </a:ext>
            </a:extLst>
          </p:cNvPr>
          <p:cNvCxnSpPr/>
          <p:nvPr/>
        </p:nvCxnSpPr>
        <p:spPr>
          <a:xfrm flipH="1">
            <a:off x="2274849" y="4046884"/>
            <a:ext cx="2472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7999BC1-6586-480D-9D75-762C3701D05D}"/>
              </a:ext>
            </a:extLst>
          </p:cNvPr>
          <p:cNvSpPr txBox="1"/>
          <p:nvPr/>
        </p:nvSpPr>
        <p:spPr>
          <a:xfrm>
            <a:off x="4325495" y="6123543"/>
            <a:ext cx="1586204" cy="369332"/>
          </a:xfrm>
          <a:prstGeom prst="rect">
            <a:avLst/>
          </a:prstGeom>
          <a:noFill/>
        </p:spPr>
        <p:txBody>
          <a:bodyPr wrap="square" rtlCol="0">
            <a:spAutoFit/>
          </a:bodyPr>
          <a:lstStyle/>
          <a:p>
            <a:r>
              <a:rPr lang="en-US" altLang="zh-CN" dirty="0"/>
              <a:t>connectivity</a:t>
            </a:r>
            <a:endParaRPr lang="zh-CN" altLang="en-US" dirty="0"/>
          </a:p>
        </p:txBody>
      </p:sp>
      <p:cxnSp>
        <p:nvCxnSpPr>
          <p:cNvPr id="17" name="直接箭头连接符 16">
            <a:extLst>
              <a:ext uri="{FF2B5EF4-FFF2-40B4-BE49-F238E27FC236}">
                <a16:creationId xmlns:a16="http://schemas.microsoft.com/office/drawing/2014/main" id="{87D34F25-D83A-49D4-AC1B-96EA9F9E4D9A}"/>
              </a:ext>
            </a:extLst>
          </p:cNvPr>
          <p:cNvCxnSpPr>
            <a:stCxn id="15" idx="1"/>
          </p:cNvCxnSpPr>
          <p:nvPr/>
        </p:nvCxnSpPr>
        <p:spPr>
          <a:xfrm flipH="1" flipV="1">
            <a:off x="1194318" y="5990253"/>
            <a:ext cx="3131177" cy="317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24218AB-7680-4B13-85C3-690AD1AEAD99}"/>
              </a:ext>
            </a:extLst>
          </p:cNvPr>
          <p:cNvSpPr txBox="1"/>
          <p:nvPr/>
        </p:nvSpPr>
        <p:spPr>
          <a:xfrm>
            <a:off x="4189445" y="5331763"/>
            <a:ext cx="2868407" cy="646331"/>
          </a:xfrm>
          <a:prstGeom prst="rect">
            <a:avLst/>
          </a:prstGeom>
          <a:noFill/>
        </p:spPr>
        <p:txBody>
          <a:bodyPr wrap="square" rtlCol="0">
            <a:spAutoFit/>
          </a:bodyPr>
          <a:lstStyle/>
          <a:p>
            <a:r>
              <a:rPr lang="en-US" altLang="zh-CN" dirty="0"/>
              <a:t>I sum up these charges, it’s not zero, ah, I let go with it.</a:t>
            </a:r>
            <a:endParaRPr lang="zh-CN" altLang="en-US" dirty="0"/>
          </a:p>
        </p:txBody>
      </p:sp>
      <p:cxnSp>
        <p:nvCxnSpPr>
          <p:cNvPr id="20" name="直接箭头连接符 19">
            <a:extLst>
              <a:ext uri="{FF2B5EF4-FFF2-40B4-BE49-F238E27FC236}">
                <a16:creationId xmlns:a16="http://schemas.microsoft.com/office/drawing/2014/main" id="{DEA1DA1B-9E9C-4D93-ABDE-C073D70511F0}"/>
              </a:ext>
            </a:extLst>
          </p:cNvPr>
          <p:cNvCxnSpPr>
            <a:cxnSpLocks/>
            <a:stCxn id="18" idx="1"/>
          </p:cNvCxnSpPr>
          <p:nvPr/>
        </p:nvCxnSpPr>
        <p:spPr>
          <a:xfrm flipH="1" flipV="1">
            <a:off x="2274849" y="4898573"/>
            <a:ext cx="1914596" cy="75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A125E56-F3CC-4F94-92B3-905DB0FD1461}"/>
              </a:ext>
            </a:extLst>
          </p:cNvPr>
          <p:cNvSpPr txBox="1"/>
          <p:nvPr/>
        </p:nvSpPr>
        <p:spPr>
          <a:xfrm>
            <a:off x="4413380" y="4572000"/>
            <a:ext cx="2043404" cy="369332"/>
          </a:xfrm>
          <a:prstGeom prst="rect">
            <a:avLst/>
          </a:prstGeom>
          <a:noFill/>
        </p:spPr>
        <p:txBody>
          <a:bodyPr wrap="square" rtlCol="0">
            <a:spAutoFit/>
          </a:bodyPr>
          <a:lstStyle/>
          <a:p>
            <a:r>
              <a:rPr lang="en-US" altLang="zh-CN" dirty="0"/>
              <a:t>Amber atom type</a:t>
            </a:r>
            <a:endParaRPr lang="zh-CN" altLang="en-US" dirty="0"/>
          </a:p>
        </p:txBody>
      </p:sp>
      <p:cxnSp>
        <p:nvCxnSpPr>
          <p:cNvPr id="24" name="直接箭头连接符 23">
            <a:extLst>
              <a:ext uri="{FF2B5EF4-FFF2-40B4-BE49-F238E27FC236}">
                <a16:creationId xmlns:a16="http://schemas.microsoft.com/office/drawing/2014/main" id="{C63A3100-40C5-4138-8E8F-85002EA4AE9F}"/>
              </a:ext>
            </a:extLst>
          </p:cNvPr>
          <p:cNvCxnSpPr>
            <a:stCxn id="22" idx="1"/>
          </p:cNvCxnSpPr>
          <p:nvPr/>
        </p:nvCxnSpPr>
        <p:spPr>
          <a:xfrm flipH="1" flipV="1">
            <a:off x="1884784" y="4408032"/>
            <a:ext cx="2528596" cy="34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79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911D0-BB7D-4CD2-93B6-A66A0AF2AFBD}"/>
              </a:ext>
            </a:extLst>
          </p:cNvPr>
          <p:cNvSpPr>
            <a:spLocks noGrp="1"/>
          </p:cNvSpPr>
          <p:nvPr>
            <p:ph type="title"/>
          </p:nvPr>
        </p:nvSpPr>
        <p:spPr/>
        <p:txBody>
          <a:bodyPr/>
          <a:lstStyle/>
          <a:p>
            <a:r>
              <a:rPr lang="en-US" altLang="zh-CN" dirty="0"/>
              <a:t>Generate .lib files</a:t>
            </a:r>
            <a:endParaRPr lang="zh-CN" altLang="en-US" dirty="0"/>
          </a:p>
        </p:txBody>
      </p:sp>
      <p:sp>
        <p:nvSpPr>
          <p:cNvPr id="3" name="内容占位符 2">
            <a:extLst>
              <a:ext uri="{FF2B5EF4-FFF2-40B4-BE49-F238E27FC236}">
                <a16:creationId xmlns:a16="http://schemas.microsoft.com/office/drawing/2014/main" id="{3616F14F-EFDE-4B30-8E71-08F449BA5D1A}"/>
              </a:ext>
            </a:extLst>
          </p:cNvPr>
          <p:cNvSpPr>
            <a:spLocks noGrp="1"/>
          </p:cNvSpPr>
          <p:nvPr>
            <p:ph idx="1"/>
          </p:nvPr>
        </p:nvSpPr>
        <p:spPr/>
        <p:txBody>
          <a:bodyPr/>
          <a:lstStyle/>
          <a:p>
            <a:r>
              <a:rPr lang="en-US" altLang="zh-CN" dirty="0"/>
              <a:t>From the result of </a:t>
            </a:r>
            <a:r>
              <a:rPr lang="en-US" altLang="zh-CN" dirty="0" err="1"/>
              <a:t>PyRED</a:t>
            </a:r>
            <a:r>
              <a:rPr lang="en-US" altLang="zh-CN" dirty="0"/>
              <a:t> I would know charge distribution. It would generate a mol2 file which contain connectivity information. </a:t>
            </a:r>
          </a:p>
          <a:p>
            <a:r>
              <a:rPr lang="en-US" altLang="zh-CN" dirty="0"/>
              <a:t>In my case here, I have two residues, but I submit them to </a:t>
            </a:r>
            <a:r>
              <a:rPr lang="en-US" altLang="zh-CN" dirty="0" err="1"/>
              <a:t>PyRED</a:t>
            </a:r>
            <a:r>
              <a:rPr lang="en-US" altLang="zh-CN" dirty="0"/>
              <a:t> as one. So I have to generate two individual .lib file on my own.</a:t>
            </a:r>
          </a:p>
          <a:p>
            <a:r>
              <a:rPr lang="en-US" altLang="zh-CN" dirty="0" err="1"/>
              <a:t>xleap</a:t>
            </a:r>
            <a:r>
              <a:rPr lang="en-US" altLang="zh-CN" dirty="0"/>
              <a:t> would do the trick.</a:t>
            </a:r>
            <a:endParaRPr lang="zh-CN" altLang="en-US" dirty="0"/>
          </a:p>
        </p:txBody>
      </p:sp>
    </p:spTree>
    <p:extLst>
      <p:ext uri="{BB962C8B-B14F-4D97-AF65-F5344CB8AC3E}">
        <p14:creationId xmlns:p14="http://schemas.microsoft.com/office/powerpoint/2010/main" val="1058700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33B4D-9071-4828-ADFA-9A07395B2C02}"/>
              </a:ext>
            </a:extLst>
          </p:cNvPr>
          <p:cNvSpPr>
            <a:spLocks noGrp="1"/>
          </p:cNvSpPr>
          <p:nvPr>
            <p:ph type="title"/>
          </p:nvPr>
        </p:nvSpPr>
        <p:spPr/>
        <p:txBody>
          <a:bodyPr/>
          <a:lstStyle/>
          <a:p>
            <a:r>
              <a:rPr lang="en-US" altLang="zh-CN" dirty="0"/>
              <a:t>Generate two individual </a:t>
            </a:r>
            <a:r>
              <a:rPr lang="en-US" altLang="zh-CN" dirty="0" err="1"/>
              <a:t>pdb</a:t>
            </a:r>
            <a:endParaRPr lang="zh-CN" altLang="en-US" dirty="0"/>
          </a:p>
        </p:txBody>
      </p:sp>
      <p:pic>
        <p:nvPicPr>
          <p:cNvPr id="5" name="内容占位符 4">
            <a:extLst>
              <a:ext uri="{FF2B5EF4-FFF2-40B4-BE49-F238E27FC236}">
                <a16:creationId xmlns:a16="http://schemas.microsoft.com/office/drawing/2014/main" id="{3BC61939-197E-46A2-B49C-B7EB3E8AC0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833" y="1553546"/>
            <a:ext cx="3284269" cy="2627801"/>
          </a:xfrm>
        </p:spPr>
      </p:pic>
      <p:pic>
        <p:nvPicPr>
          <p:cNvPr id="6" name="图片 5">
            <a:extLst>
              <a:ext uri="{FF2B5EF4-FFF2-40B4-BE49-F238E27FC236}">
                <a16:creationId xmlns:a16="http://schemas.microsoft.com/office/drawing/2014/main" id="{8366B234-7894-4054-AACE-96045454887D}"/>
              </a:ext>
            </a:extLst>
          </p:cNvPr>
          <p:cNvPicPr>
            <a:picLocks noChangeAspect="1"/>
          </p:cNvPicPr>
          <p:nvPr/>
        </p:nvPicPr>
        <p:blipFill>
          <a:blip r:embed="rId3"/>
          <a:stretch>
            <a:fillRect/>
          </a:stretch>
        </p:blipFill>
        <p:spPr>
          <a:xfrm>
            <a:off x="303270" y="4181347"/>
            <a:ext cx="5033840" cy="900925"/>
          </a:xfrm>
          <a:prstGeom prst="rect">
            <a:avLst/>
          </a:prstGeom>
        </p:spPr>
      </p:pic>
      <p:sp>
        <p:nvSpPr>
          <p:cNvPr id="7" name="文本框 6">
            <a:extLst>
              <a:ext uri="{FF2B5EF4-FFF2-40B4-BE49-F238E27FC236}">
                <a16:creationId xmlns:a16="http://schemas.microsoft.com/office/drawing/2014/main" id="{789E118E-C8F9-45AE-8FE8-FDF41B208772}"/>
              </a:ext>
            </a:extLst>
          </p:cNvPr>
          <p:cNvSpPr txBox="1"/>
          <p:nvPr/>
        </p:nvSpPr>
        <p:spPr>
          <a:xfrm>
            <a:off x="838200" y="5304454"/>
            <a:ext cx="2922037" cy="646331"/>
          </a:xfrm>
          <a:prstGeom prst="rect">
            <a:avLst/>
          </a:prstGeom>
          <a:noFill/>
        </p:spPr>
        <p:txBody>
          <a:bodyPr wrap="square" rtlCol="0">
            <a:spAutoFit/>
          </a:bodyPr>
          <a:lstStyle/>
          <a:p>
            <a:r>
              <a:rPr lang="en-US" altLang="zh-CN" dirty="0"/>
              <a:t>Retain all atom names, but rename the residue as G76</a:t>
            </a:r>
            <a:endParaRPr lang="zh-CN" altLang="en-US" dirty="0"/>
          </a:p>
        </p:txBody>
      </p:sp>
      <p:pic>
        <p:nvPicPr>
          <p:cNvPr id="10" name="图片 9">
            <a:extLst>
              <a:ext uri="{FF2B5EF4-FFF2-40B4-BE49-F238E27FC236}">
                <a16:creationId xmlns:a16="http://schemas.microsoft.com/office/drawing/2014/main" id="{0FF9DA21-DF09-462D-A736-B8EE86E2A9BF}"/>
              </a:ext>
            </a:extLst>
          </p:cNvPr>
          <p:cNvPicPr>
            <a:picLocks noChangeAspect="1"/>
          </p:cNvPicPr>
          <p:nvPr/>
        </p:nvPicPr>
        <p:blipFill rotWithShape="1">
          <a:blip r:embed="rId4">
            <a:extLst>
              <a:ext uri="{28A0092B-C50C-407E-A947-70E740481C1C}">
                <a14:useLocalDpi xmlns:a14="http://schemas.microsoft.com/office/drawing/2010/main" val="0"/>
              </a:ext>
            </a:extLst>
          </a:blip>
          <a:srcRect l="9754" t="20293" r="12781" b="12243"/>
          <a:stretch/>
        </p:blipFill>
        <p:spPr>
          <a:xfrm>
            <a:off x="6002694" y="1474237"/>
            <a:ext cx="2544147" cy="1772817"/>
          </a:xfrm>
          <a:prstGeom prst="rect">
            <a:avLst/>
          </a:prstGeom>
        </p:spPr>
      </p:pic>
      <p:pic>
        <p:nvPicPr>
          <p:cNvPr id="11" name="图片 10">
            <a:extLst>
              <a:ext uri="{FF2B5EF4-FFF2-40B4-BE49-F238E27FC236}">
                <a16:creationId xmlns:a16="http://schemas.microsoft.com/office/drawing/2014/main" id="{19DC2A63-72CA-4CB5-AE9C-CA57960E6E50}"/>
              </a:ext>
            </a:extLst>
          </p:cNvPr>
          <p:cNvPicPr>
            <a:picLocks noChangeAspect="1"/>
          </p:cNvPicPr>
          <p:nvPr/>
        </p:nvPicPr>
        <p:blipFill>
          <a:blip r:embed="rId5"/>
          <a:stretch>
            <a:fillRect/>
          </a:stretch>
        </p:blipFill>
        <p:spPr>
          <a:xfrm>
            <a:off x="6096000" y="3674272"/>
            <a:ext cx="4812815" cy="2452157"/>
          </a:xfrm>
          <a:prstGeom prst="rect">
            <a:avLst/>
          </a:prstGeom>
        </p:spPr>
      </p:pic>
      <p:sp>
        <p:nvSpPr>
          <p:cNvPr id="12" name="文本框 11">
            <a:extLst>
              <a:ext uri="{FF2B5EF4-FFF2-40B4-BE49-F238E27FC236}">
                <a16:creationId xmlns:a16="http://schemas.microsoft.com/office/drawing/2014/main" id="{99170649-2563-40B6-BB5A-EC514285B94F}"/>
              </a:ext>
            </a:extLst>
          </p:cNvPr>
          <p:cNvSpPr txBox="1"/>
          <p:nvPr/>
        </p:nvSpPr>
        <p:spPr>
          <a:xfrm>
            <a:off x="8817429" y="1690688"/>
            <a:ext cx="1623526" cy="1477328"/>
          </a:xfrm>
          <a:prstGeom prst="rect">
            <a:avLst/>
          </a:prstGeom>
          <a:noFill/>
        </p:spPr>
        <p:txBody>
          <a:bodyPr wrap="square" rtlCol="0">
            <a:spAutoFit/>
          </a:bodyPr>
          <a:lstStyle/>
          <a:p>
            <a:r>
              <a:rPr lang="en-US" altLang="zh-CN" dirty="0"/>
              <a:t>Retain all atom names, but rename the residue as L11</a:t>
            </a:r>
            <a:endParaRPr lang="zh-CN" altLang="en-US" dirty="0"/>
          </a:p>
        </p:txBody>
      </p:sp>
    </p:spTree>
    <p:extLst>
      <p:ext uri="{BB962C8B-B14F-4D97-AF65-F5344CB8AC3E}">
        <p14:creationId xmlns:p14="http://schemas.microsoft.com/office/powerpoint/2010/main" val="2125107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CFDCC-2E11-4414-B41B-675B605712FF}"/>
              </a:ext>
            </a:extLst>
          </p:cNvPr>
          <p:cNvSpPr>
            <a:spLocks noGrp="1"/>
          </p:cNvSpPr>
          <p:nvPr>
            <p:ph type="title"/>
          </p:nvPr>
        </p:nvSpPr>
        <p:spPr/>
        <p:txBody>
          <a:bodyPr/>
          <a:lstStyle/>
          <a:p>
            <a:r>
              <a:rPr lang="en-US" altLang="zh-CN" dirty="0"/>
              <a:t>Construct .lib file in </a:t>
            </a:r>
            <a:r>
              <a:rPr lang="en-US" altLang="zh-CN" dirty="0" err="1"/>
              <a:t>xleap</a:t>
            </a:r>
            <a:endParaRPr lang="zh-CN" altLang="en-US" dirty="0"/>
          </a:p>
        </p:txBody>
      </p:sp>
      <p:pic>
        <p:nvPicPr>
          <p:cNvPr id="7" name="图片 6">
            <a:extLst>
              <a:ext uri="{FF2B5EF4-FFF2-40B4-BE49-F238E27FC236}">
                <a16:creationId xmlns:a16="http://schemas.microsoft.com/office/drawing/2014/main" id="{29A4D2F3-0C55-46EB-9351-27D1DE5D7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81" y="1500187"/>
            <a:ext cx="8094687" cy="4087716"/>
          </a:xfrm>
          <a:prstGeom prst="rect">
            <a:avLst/>
          </a:prstGeom>
        </p:spPr>
      </p:pic>
      <p:sp>
        <p:nvSpPr>
          <p:cNvPr id="10" name="文本框 9">
            <a:extLst>
              <a:ext uri="{FF2B5EF4-FFF2-40B4-BE49-F238E27FC236}">
                <a16:creationId xmlns:a16="http://schemas.microsoft.com/office/drawing/2014/main" id="{6D4FDFEC-17F5-4631-88E4-0C870B02E0C4}"/>
              </a:ext>
            </a:extLst>
          </p:cNvPr>
          <p:cNvSpPr txBox="1"/>
          <p:nvPr/>
        </p:nvSpPr>
        <p:spPr>
          <a:xfrm>
            <a:off x="7843972" y="1286717"/>
            <a:ext cx="2090057" cy="923330"/>
          </a:xfrm>
          <a:prstGeom prst="rect">
            <a:avLst/>
          </a:prstGeom>
          <a:noFill/>
        </p:spPr>
        <p:txBody>
          <a:bodyPr wrap="square" rtlCol="0">
            <a:spAutoFit/>
          </a:bodyPr>
          <a:lstStyle/>
          <a:p>
            <a:r>
              <a:rPr lang="en-US" altLang="zh-CN" dirty="0"/>
              <a:t>I need to generate .lib files for G76 and L11.</a:t>
            </a:r>
            <a:endParaRPr lang="zh-CN" altLang="en-US" dirty="0"/>
          </a:p>
        </p:txBody>
      </p:sp>
      <p:sp>
        <p:nvSpPr>
          <p:cNvPr id="11" name="文本框 10">
            <a:extLst>
              <a:ext uri="{FF2B5EF4-FFF2-40B4-BE49-F238E27FC236}">
                <a16:creationId xmlns:a16="http://schemas.microsoft.com/office/drawing/2014/main" id="{FADEFF7A-0F12-42C7-813B-0E0F1FF0BD3C}"/>
              </a:ext>
            </a:extLst>
          </p:cNvPr>
          <p:cNvSpPr txBox="1"/>
          <p:nvPr/>
        </p:nvSpPr>
        <p:spPr>
          <a:xfrm>
            <a:off x="9265298" y="2584580"/>
            <a:ext cx="2631233" cy="923330"/>
          </a:xfrm>
          <a:prstGeom prst="rect">
            <a:avLst/>
          </a:prstGeom>
          <a:noFill/>
        </p:spPr>
        <p:txBody>
          <a:bodyPr wrap="square" rtlCol="0">
            <a:spAutoFit/>
          </a:bodyPr>
          <a:lstStyle/>
          <a:p>
            <a:r>
              <a:rPr lang="en-US" altLang="zh-CN" dirty="0"/>
              <a:t>1. First, in a terminal, enter </a:t>
            </a:r>
          </a:p>
          <a:p>
            <a:r>
              <a:rPr lang="en-US" altLang="zh-CN" dirty="0" err="1"/>
              <a:t>xleap</a:t>
            </a:r>
            <a:endParaRPr lang="zh-CN" altLang="en-US" dirty="0"/>
          </a:p>
        </p:txBody>
      </p:sp>
      <p:cxnSp>
        <p:nvCxnSpPr>
          <p:cNvPr id="13" name="直接箭头连接符 12">
            <a:extLst>
              <a:ext uri="{FF2B5EF4-FFF2-40B4-BE49-F238E27FC236}">
                <a16:creationId xmlns:a16="http://schemas.microsoft.com/office/drawing/2014/main" id="{A0B065B8-8AC1-4834-87B1-BC7D80A236B5}"/>
              </a:ext>
            </a:extLst>
          </p:cNvPr>
          <p:cNvCxnSpPr/>
          <p:nvPr/>
        </p:nvCxnSpPr>
        <p:spPr>
          <a:xfrm flipH="1">
            <a:off x="6372808" y="2920482"/>
            <a:ext cx="2666260" cy="40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31F3EA-8DE6-4DC5-B6A2-05C60F3D8324}"/>
              </a:ext>
            </a:extLst>
          </p:cNvPr>
          <p:cNvSpPr txBox="1"/>
          <p:nvPr/>
        </p:nvSpPr>
        <p:spPr>
          <a:xfrm>
            <a:off x="9265298" y="4030824"/>
            <a:ext cx="2463282" cy="1200329"/>
          </a:xfrm>
          <a:prstGeom prst="rect">
            <a:avLst/>
          </a:prstGeom>
          <a:noFill/>
        </p:spPr>
        <p:txBody>
          <a:bodyPr wrap="square" rtlCol="0">
            <a:spAutoFit/>
          </a:bodyPr>
          <a:lstStyle/>
          <a:p>
            <a:r>
              <a:rPr lang="en-US" altLang="zh-CN" dirty="0"/>
              <a:t>2. Here enter</a:t>
            </a:r>
          </a:p>
          <a:p>
            <a:endParaRPr lang="en-US" altLang="zh-CN" dirty="0"/>
          </a:p>
          <a:p>
            <a:r>
              <a:rPr lang="en-US" altLang="zh-CN" dirty="0"/>
              <a:t>G76=</a:t>
            </a:r>
            <a:r>
              <a:rPr lang="en-US" altLang="zh-CN" dirty="0" err="1"/>
              <a:t>loadPdb</a:t>
            </a:r>
            <a:r>
              <a:rPr lang="en-US" altLang="zh-CN" dirty="0"/>
              <a:t> G76.pdb</a:t>
            </a:r>
          </a:p>
          <a:p>
            <a:r>
              <a:rPr lang="en-US" altLang="zh-CN" dirty="0"/>
              <a:t>edit G76</a:t>
            </a:r>
            <a:endParaRPr lang="zh-CN" altLang="en-US" dirty="0"/>
          </a:p>
        </p:txBody>
      </p:sp>
      <p:cxnSp>
        <p:nvCxnSpPr>
          <p:cNvPr id="16" name="直接箭头连接符 15">
            <a:extLst>
              <a:ext uri="{FF2B5EF4-FFF2-40B4-BE49-F238E27FC236}">
                <a16:creationId xmlns:a16="http://schemas.microsoft.com/office/drawing/2014/main" id="{86C0AC71-7120-4F2E-85A8-8F7805166B63}"/>
              </a:ext>
            </a:extLst>
          </p:cNvPr>
          <p:cNvCxnSpPr/>
          <p:nvPr/>
        </p:nvCxnSpPr>
        <p:spPr>
          <a:xfrm flipH="1" flipV="1">
            <a:off x="1390261" y="4516016"/>
            <a:ext cx="7875037" cy="30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1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576AB-E1CF-4734-BDB9-5FE3DA9DE664}"/>
              </a:ext>
            </a:extLst>
          </p:cNvPr>
          <p:cNvSpPr>
            <a:spLocks noGrp="1"/>
          </p:cNvSpPr>
          <p:nvPr>
            <p:ph type="title"/>
          </p:nvPr>
        </p:nvSpPr>
        <p:spPr/>
        <p:txBody>
          <a:bodyPr/>
          <a:lstStyle/>
          <a:p>
            <a:r>
              <a:rPr lang="en-US" altLang="zh-CN" dirty="0"/>
              <a:t>Construct .lib file in </a:t>
            </a:r>
            <a:r>
              <a:rPr lang="en-US" altLang="zh-CN" dirty="0" err="1"/>
              <a:t>xleap</a:t>
            </a:r>
            <a:endParaRPr lang="zh-CN" altLang="en-US" dirty="0"/>
          </a:p>
        </p:txBody>
      </p:sp>
      <p:pic>
        <p:nvPicPr>
          <p:cNvPr id="9" name="图片 8">
            <a:extLst>
              <a:ext uri="{FF2B5EF4-FFF2-40B4-BE49-F238E27FC236}">
                <a16:creationId xmlns:a16="http://schemas.microsoft.com/office/drawing/2014/main" id="{2775D0DC-E111-4D1D-A266-AC3EB4DBF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06" y="2111437"/>
            <a:ext cx="3304592" cy="3380501"/>
          </a:xfrm>
          <a:prstGeom prst="rect">
            <a:avLst/>
          </a:prstGeom>
        </p:spPr>
      </p:pic>
      <p:sp>
        <p:nvSpPr>
          <p:cNvPr id="10" name="文本框 9">
            <a:extLst>
              <a:ext uri="{FF2B5EF4-FFF2-40B4-BE49-F238E27FC236}">
                <a16:creationId xmlns:a16="http://schemas.microsoft.com/office/drawing/2014/main" id="{56E7C340-7B0D-41C0-ABA7-0F7469061798}"/>
              </a:ext>
            </a:extLst>
          </p:cNvPr>
          <p:cNvSpPr txBox="1"/>
          <p:nvPr/>
        </p:nvSpPr>
        <p:spPr>
          <a:xfrm>
            <a:off x="625151" y="1558212"/>
            <a:ext cx="3079102" cy="369332"/>
          </a:xfrm>
          <a:prstGeom prst="rect">
            <a:avLst/>
          </a:prstGeom>
          <a:noFill/>
        </p:spPr>
        <p:txBody>
          <a:bodyPr wrap="square" rtlCol="0">
            <a:spAutoFit/>
          </a:bodyPr>
          <a:lstStyle/>
          <a:p>
            <a:r>
              <a:rPr lang="en-US" altLang="zh-CN" dirty="0"/>
              <a:t>A window would pop out </a:t>
            </a:r>
            <a:endParaRPr lang="zh-CN" altLang="en-US" dirty="0"/>
          </a:p>
        </p:txBody>
      </p:sp>
      <p:sp>
        <p:nvSpPr>
          <p:cNvPr id="11" name="文本框 10">
            <a:extLst>
              <a:ext uri="{FF2B5EF4-FFF2-40B4-BE49-F238E27FC236}">
                <a16:creationId xmlns:a16="http://schemas.microsoft.com/office/drawing/2014/main" id="{75EE5431-7541-4010-9C04-5A76DCBDCC0C}"/>
              </a:ext>
            </a:extLst>
          </p:cNvPr>
          <p:cNvSpPr txBox="1"/>
          <p:nvPr/>
        </p:nvSpPr>
        <p:spPr>
          <a:xfrm>
            <a:off x="3612503" y="1690688"/>
            <a:ext cx="1912775" cy="369332"/>
          </a:xfrm>
          <a:prstGeom prst="rect">
            <a:avLst/>
          </a:prstGeom>
          <a:noFill/>
        </p:spPr>
        <p:txBody>
          <a:bodyPr wrap="square" rtlCol="0">
            <a:spAutoFit/>
          </a:bodyPr>
          <a:lstStyle/>
          <a:p>
            <a:r>
              <a:rPr lang="en-US" altLang="zh-CN" dirty="0"/>
              <a:t>1. Display name</a:t>
            </a:r>
            <a:endParaRPr lang="zh-CN" altLang="en-US" dirty="0"/>
          </a:p>
        </p:txBody>
      </p:sp>
      <p:cxnSp>
        <p:nvCxnSpPr>
          <p:cNvPr id="13" name="直接箭头连接符 12">
            <a:extLst>
              <a:ext uri="{FF2B5EF4-FFF2-40B4-BE49-F238E27FC236}">
                <a16:creationId xmlns:a16="http://schemas.microsoft.com/office/drawing/2014/main" id="{B6FB4B54-C788-4847-8FC8-A5E371633C67}"/>
              </a:ext>
            </a:extLst>
          </p:cNvPr>
          <p:cNvCxnSpPr/>
          <p:nvPr/>
        </p:nvCxnSpPr>
        <p:spPr>
          <a:xfrm flipH="1">
            <a:off x="1194318" y="1927544"/>
            <a:ext cx="3191070" cy="367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E3D0B17-C89E-4653-BA3E-06F91E43B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303" y="2111437"/>
            <a:ext cx="4066497" cy="3380501"/>
          </a:xfrm>
          <a:prstGeom prst="rect">
            <a:avLst/>
          </a:prstGeom>
        </p:spPr>
      </p:pic>
      <p:cxnSp>
        <p:nvCxnSpPr>
          <p:cNvPr id="17" name="直接箭头连接符 16">
            <a:extLst>
              <a:ext uri="{FF2B5EF4-FFF2-40B4-BE49-F238E27FC236}">
                <a16:creationId xmlns:a16="http://schemas.microsoft.com/office/drawing/2014/main" id="{058EC1CE-9686-4F91-93C3-5F675DB3A287}"/>
              </a:ext>
            </a:extLst>
          </p:cNvPr>
          <p:cNvCxnSpPr/>
          <p:nvPr/>
        </p:nvCxnSpPr>
        <p:spPr>
          <a:xfrm>
            <a:off x="3900196" y="3713584"/>
            <a:ext cx="550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99ABE47-4933-44CB-961D-AFADF8153A44}"/>
              </a:ext>
            </a:extLst>
          </p:cNvPr>
          <p:cNvCxnSpPr/>
          <p:nvPr/>
        </p:nvCxnSpPr>
        <p:spPr>
          <a:xfrm flipH="1">
            <a:off x="6309050" y="1301521"/>
            <a:ext cx="1063690" cy="114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0FD996A-36C6-4BBA-9EC5-CE9E30580BB8}"/>
              </a:ext>
            </a:extLst>
          </p:cNvPr>
          <p:cNvSpPr txBox="1"/>
          <p:nvPr/>
        </p:nvSpPr>
        <p:spPr>
          <a:xfrm>
            <a:off x="7170576" y="905858"/>
            <a:ext cx="2192694" cy="646331"/>
          </a:xfrm>
          <a:prstGeom prst="rect">
            <a:avLst/>
          </a:prstGeom>
          <a:noFill/>
        </p:spPr>
        <p:txBody>
          <a:bodyPr wrap="square" rtlCol="0">
            <a:spAutoFit/>
          </a:bodyPr>
          <a:lstStyle/>
          <a:p>
            <a:r>
              <a:rPr lang="en-US" altLang="zh-CN" dirty="0"/>
              <a:t>2. Use Draw, to connect atoms</a:t>
            </a:r>
            <a:endParaRPr lang="zh-CN" altLang="en-US" dirty="0"/>
          </a:p>
        </p:txBody>
      </p:sp>
      <p:cxnSp>
        <p:nvCxnSpPr>
          <p:cNvPr id="22" name="直接箭头连接符 21">
            <a:extLst>
              <a:ext uri="{FF2B5EF4-FFF2-40B4-BE49-F238E27FC236}">
                <a16:creationId xmlns:a16="http://schemas.microsoft.com/office/drawing/2014/main" id="{A2C822BA-32DF-4EF9-A0C9-E1DEEEF195EF}"/>
              </a:ext>
            </a:extLst>
          </p:cNvPr>
          <p:cNvCxnSpPr>
            <a:stCxn id="15" idx="3"/>
          </p:cNvCxnSpPr>
          <p:nvPr/>
        </p:nvCxnSpPr>
        <p:spPr>
          <a:xfrm flipV="1">
            <a:off x="8686800" y="3801687"/>
            <a:ext cx="494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9B8012B7-D751-4388-94FC-7AB1020BD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3270" y="2944669"/>
            <a:ext cx="2425960" cy="2023696"/>
          </a:xfrm>
          <a:prstGeom prst="rect">
            <a:avLst/>
          </a:prstGeom>
        </p:spPr>
      </p:pic>
    </p:spTree>
    <p:extLst>
      <p:ext uri="{BB962C8B-B14F-4D97-AF65-F5344CB8AC3E}">
        <p14:creationId xmlns:p14="http://schemas.microsoft.com/office/powerpoint/2010/main" val="66875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B94ED-AB7C-4D92-9B09-500A14F245A9}"/>
              </a:ext>
            </a:extLst>
          </p:cNvPr>
          <p:cNvSpPr>
            <a:spLocks noGrp="1"/>
          </p:cNvSpPr>
          <p:nvPr>
            <p:ph type="title"/>
          </p:nvPr>
        </p:nvSpPr>
        <p:spPr/>
        <p:txBody>
          <a:bodyPr/>
          <a:lstStyle/>
          <a:p>
            <a:r>
              <a:rPr lang="en-US" altLang="zh-CN" dirty="0"/>
              <a:t>Construct .lib file in </a:t>
            </a:r>
            <a:r>
              <a:rPr lang="en-US" altLang="zh-CN" dirty="0" err="1"/>
              <a:t>xleap</a:t>
            </a:r>
            <a:endParaRPr lang="zh-CN" altLang="en-US" dirty="0"/>
          </a:p>
        </p:txBody>
      </p:sp>
      <p:pic>
        <p:nvPicPr>
          <p:cNvPr id="7" name="图片 6">
            <a:extLst>
              <a:ext uri="{FF2B5EF4-FFF2-40B4-BE49-F238E27FC236}">
                <a16:creationId xmlns:a16="http://schemas.microsoft.com/office/drawing/2014/main" id="{5E068706-66DA-4AED-8336-67C5D34D4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73" y="1951945"/>
            <a:ext cx="4066634" cy="3851696"/>
          </a:xfrm>
          <a:prstGeom prst="rect">
            <a:avLst/>
          </a:prstGeom>
        </p:spPr>
      </p:pic>
      <p:pic>
        <p:nvPicPr>
          <p:cNvPr id="9" name="图片 8">
            <a:extLst>
              <a:ext uri="{FF2B5EF4-FFF2-40B4-BE49-F238E27FC236}">
                <a16:creationId xmlns:a16="http://schemas.microsoft.com/office/drawing/2014/main" id="{EE06E53F-29B2-4568-9D85-24AD5CFB5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618" y="1951945"/>
            <a:ext cx="4448175" cy="4171950"/>
          </a:xfrm>
          <a:prstGeom prst="rect">
            <a:avLst/>
          </a:prstGeom>
        </p:spPr>
      </p:pic>
      <p:sp>
        <p:nvSpPr>
          <p:cNvPr id="10" name="文本框 9">
            <a:extLst>
              <a:ext uri="{FF2B5EF4-FFF2-40B4-BE49-F238E27FC236}">
                <a16:creationId xmlns:a16="http://schemas.microsoft.com/office/drawing/2014/main" id="{FA94B834-F716-4DBF-8C09-61DB56B766DC}"/>
              </a:ext>
            </a:extLst>
          </p:cNvPr>
          <p:cNvSpPr txBox="1"/>
          <p:nvPr/>
        </p:nvSpPr>
        <p:spPr>
          <a:xfrm>
            <a:off x="336973" y="5976551"/>
            <a:ext cx="2929812" cy="369332"/>
          </a:xfrm>
          <a:prstGeom prst="rect">
            <a:avLst/>
          </a:prstGeom>
          <a:noFill/>
        </p:spPr>
        <p:txBody>
          <a:bodyPr wrap="square" rtlCol="0">
            <a:spAutoFit/>
          </a:bodyPr>
          <a:lstStyle/>
          <a:p>
            <a:r>
              <a:rPr lang="en-US" altLang="zh-CN" dirty="0"/>
              <a:t>1. Select all the atoms</a:t>
            </a:r>
            <a:endParaRPr lang="zh-CN" altLang="en-US" dirty="0"/>
          </a:p>
        </p:txBody>
      </p:sp>
      <p:cxnSp>
        <p:nvCxnSpPr>
          <p:cNvPr id="12" name="直接箭头连接符 11">
            <a:extLst>
              <a:ext uri="{FF2B5EF4-FFF2-40B4-BE49-F238E27FC236}">
                <a16:creationId xmlns:a16="http://schemas.microsoft.com/office/drawing/2014/main" id="{3F2F32DC-5D4C-46A1-9EB9-C15CEEF4B803}"/>
              </a:ext>
            </a:extLst>
          </p:cNvPr>
          <p:cNvCxnSpPr/>
          <p:nvPr/>
        </p:nvCxnSpPr>
        <p:spPr>
          <a:xfrm flipH="1" flipV="1">
            <a:off x="541176" y="2248678"/>
            <a:ext cx="671804" cy="372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637B841-219B-477F-B19A-67BB24EFF736}"/>
              </a:ext>
            </a:extLst>
          </p:cNvPr>
          <p:cNvSpPr txBox="1"/>
          <p:nvPr/>
        </p:nvSpPr>
        <p:spPr>
          <a:xfrm>
            <a:off x="9489233" y="1324947"/>
            <a:ext cx="2340578" cy="646331"/>
          </a:xfrm>
          <a:prstGeom prst="rect">
            <a:avLst/>
          </a:prstGeom>
          <a:noFill/>
        </p:spPr>
        <p:txBody>
          <a:bodyPr wrap="square" rtlCol="0">
            <a:spAutoFit/>
          </a:bodyPr>
          <a:lstStyle/>
          <a:p>
            <a:r>
              <a:rPr lang="en-US" altLang="zh-CN" dirty="0"/>
              <a:t>2. Then in edit, </a:t>
            </a:r>
            <a:r>
              <a:rPr lang="en-US" altLang="zh-CN" b="1" dirty="0"/>
              <a:t>edit selected atoms</a:t>
            </a:r>
            <a:endParaRPr lang="zh-CN" altLang="en-US" b="1" dirty="0"/>
          </a:p>
        </p:txBody>
      </p:sp>
      <p:cxnSp>
        <p:nvCxnSpPr>
          <p:cNvPr id="15" name="直接箭头连接符 14">
            <a:extLst>
              <a:ext uri="{FF2B5EF4-FFF2-40B4-BE49-F238E27FC236}">
                <a16:creationId xmlns:a16="http://schemas.microsoft.com/office/drawing/2014/main" id="{2BADEBE3-BE59-4BB9-AE72-5B9A6092A574}"/>
              </a:ext>
            </a:extLst>
          </p:cNvPr>
          <p:cNvCxnSpPr>
            <a:stCxn id="13" idx="1"/>
          </p:cNvCxnSpPr>
          <p:nvPr/>
        </p:nvCxnSpPr>
        <p:spPr>
          <a:xfrm flipH="1">
            <a:off x="6830008" y="1648113"/>
            <a:ext cx="2659225" cy="49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45EEDB6-E475-42F6-8BD8-CF6C346F1D52}"/>
              </a:ext>
            </a:extLst>
          </p:cNvPr>
          <p:cNvSpPr txBox="1"/>
          <p:nvPr/>
        </p:nvSpPr>
        <p:spPr>
          <a:xfrm>
            <a:off x="9899780" y="4245057"/>
            <a:ext cx="1930031" cy="646331"/>
          </a:xfrm>
          <a:prstGeom prst="rect">
            <a:avLst/>
          </a:prstGeom>
          <a:noFill/>
        </p:spPr>
        <p:txBody>
          <a:bodyPr wrap="square" rtlCol="0">
            <a:spAutoFit/>
          </a:bodyPr>
          <a:lstStyle/>
          <a:p>
            <a:r>
              <a:rPr lang="en-US" altLang="zh-CN" dirty="0"/>
              <a:t>A new window would pop out</a:t>
            </a:r>
            <a:endParaRPr lang="zh-CN" altLang="en-US" dirty="0"/>
          </a:p>
        </p:txBody>
      </p:sp>
      <p:cxnSp>
        <p:nvCxnSpPr>
          <p:cNvPr id="18" name="直接箭头连接符 17">
            <a:extLst>
              <a:ext uri="{FF2B5EF4-FFF2-40B4-BE49-F238E27FC236}">
                <a16:creationId xmlns:a16="http://schemas.microsoft.com/office/drawing/2014/main" id="{1BDA2E93-F6AC-4872-8D2E-AE3858B0CBCD}"/>
              </a:ext>
            </a:extLst>
          </p:cNvPr>
          <p:cNvCxnSpPr>
            <a:stCxn id="16" idx="1"/>
          </p:cNvCxnSpPr>
          <p:nvPr/>
        </p:nvCxnSpPr>
        <p:spPr>
          <a:xfrm flipH="1">
            <a:off x="6830008" y="4568223"/>
            <a:ext cx="3069772" cy="25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035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51B47-6FB0-4163-B07B-61F08336EAE7}"/>
              </a:ext>
            </a:extLst>
          </p:cNvPr>
          <p:cNvSpPr>
            <a:spLocks noGrp="1"/>
          </p:cNvSpPr>
          <p:nvPr>
            <p:ph type="title"/>
          </p:nvPr>
        </p:nvSpPr>
        <p:spPr/>
        <p:txBody>
          <a:bodyPr/>
          <a:lstStyle/>
          <a:p>
            <a:r>
              <a:rPr lang="en-US" altLang="zh-CN" dirty="0"/>
              <a:t>Construct .lib file in </a:t>
            </a:r>
            <a:r>
              <a:rPr lang="en-US" altLang="zh-CN" dirty="0" err="1"/>
              <a:t>xleap</a:t>
            </a:r>
            <a:endParaRPr lang="zh-CN" altLang="en-US" dirty="0"/>
          </a:p>
        </p:txBody>
      </p:sp>
      <p:pic>
        <p:nvPicPr>
          <p:cNvPr id="9" name="内容占位符 8">
            <a:extLst>
              <a:ext uri="{FF2B5EF4-FFF2-40B4-BE49-F238E27FC236}">
                <a16:creationId xmlns:a16="http://schemas.microsoft.com/office/drawing/2014/main" id="{245C4321-BE22-43DB-8A2B-C6C9BC9108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4357"/>
            <a:ext cx="6984060" cy="2452597"/>
          </a:xfrm>
        </p:spPr>
      </p:pic>
      <p:sp>
        <p:nvSpPr>
          <p:cNvPr id="10" name="文本框 9">
            <a:extLst>
              <a:ext uri="{FF2B5EF4-FFF2-40B4-BE49-F238E27FC236}">
                <a16:creationId xmlns:a16="http://schemas.microsoft.com/office/drawing/2014/main" id="{907DECCE-2455-42E0-9D28-8A94BE57C09A}"/>
              </a:ext>
            </a:extLst>
          </p:cNvPr>
          <p:cNvSpPr txBox="1"/>
          <p:nvPr/>
        </p:nvSpPr>
        <p:spPr>
          <a:xfrm>
            <a:off x="7822261" y="1690688"/>
            <a:ext cx="4260882" cy="646331"/>
          </a:xfrm>
          <a:prstGeom prst="rect">
            <a:avLst/>
          </a:prstGeom>
          <a:noFill/>
        </p:spPr>
        <p:txBody>
          <a:bodyPr wrap="square" rtlCol="0">
            <a:spAutoFit/>
          </a:bodyPr>
          <a:lstStyle/>
          <a:p>
            <a:r>
              <a:rPr lang="en-US" altLang="zh-CN" dirty="0"/>
              <a:t>1. Fill in amber atom type and atom charge</a:t>
            </a:r>
            <a:endParaRPr lang="zh-CN" altLang="en-US" dirty="0"/>
          </a:p>
        </p:txBody>
      </p:sp>
      <p:cxnSp>
        <p:nvCxnSpPr>
          <p:cNvPr id="12" name="直接箭头连接符 11">
            <a:extLst>
              <a:ext uri="{FF2B5EF4-FFF2-40B4-BE49-F238E27FC236}">
                <a16:creationId xmlns:a16="http://schemas.microsoft.com/office/drawing/2014/main" id="{DC18FD44-4706-4240-B9AC-52A401ABCB45}"/>
              </a:ext>
            </a:extLst>
          </p:cNvPr>
          <p:cNvCxnSpPr/>
          <p:nvPr/>
        </p:nvCxnSpPr>
        <p:spPr>
          <a:xfrm flipH="1">
            <a:off x="2407298" y="1950098"/>
            <a:ext cx="7091265" cy="79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D7E1FC6-D922-4DAD-A3CA-FF35BA886815}"/>
              </a:ext>
            </a:extLst>
          </p:cNvPr>
          <p:cNvCxnSpPr/>
          <p:nvPr/>
        </p:nvCxnSpPr>
        <p:spPr>
          <a:xfrm flipH="1">
            <a:off x="3228392" y="1894114"/>
            <a:ext cx="7987004" cy="114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45AF692-5204-46B7-B634-F718F32CE087}"/>
              </a:ext>
            </a:extLst>
          </p:cNvPr>
          <p:cNvSpPr txBox="1"/>
          <p:nvPr/>
        </p:nvSpPr>
        <p:spPr>
          <a:xfrm>
            <a:off x="838200" y="4385388"/>
            <a:ext cx="2099387" cy="369332"/>
          </a:xfrm>
          <a:prstGeom prst="rect">
            <a:avLst/>
          </a:prstGeom>
          <a:noFill/>
        </p:spPr>
        <p:txBody>
          <a:bodyPr wrap="square" rtlCol="0">
            <a:spAutoFit/>
          </a:bodyPr>
          <a:lstStyle/>
          <a:p>
            <a:r>
              <a:rPr lang="en-US" altLang="zh-CN" dirty="0"/>
              <a:t>2. Then save</a:t>
            </a:r>
            <a:endParaRPr lang="zh-CN" altLang="en-US" dirty="0"/>
          </a:p>
        </p:txBody>
      </p:sp>
      <p:cxnSp>
        <p:nvCxnSpPr>
          <p:cNvPr id="19" name="直接箭头连接符 18">
            <a:extLst>
              <a:ext uri="{FF2B5EF4-FFF2-40B4-BE49-F238E27FC236}">
                <a16:creationId xmlns:a16="http://schemas.microsoft.com/office/drawing/2014/main" id="{0A0097FD-EB00-4349-8779-AF61EE1AD643}"/>
              </a:ext>
            </a:extLst>
          </p:cNvPr>
          <p:cNvCxnSpPr/>
          <p:nvPr/>
        </p:nvCxnSpPr>
        <p:spPr>
          <a:xfrm flipH="1" flipV="1">
            <a:off x="1063690" y="1690688"/>
            <a:ext cx="307910" cy="269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FD554BF-F31D-424F-9362-5AECCE43333F}"/>
              </a:ext>
            </a:extLst>
          </p:cNvPr>
          <p:cNvSpPr txBox="1"/>
          <p:nvPr/>
        </p:nvSpPr>
        <p:spPr>
          <a:xfrm>
            <a:off x="4795935" y="5131837"/>
            <a:ext cx="6130212" cy="369332"/>
          </a:xfrm>
          <a:prstGeom prst="rect">
            <a:avLst/>
          </a:prstGeom>
          <a:noFill/>
        </p:spPr>
        <p:txBody>
          <a:bodyPr wrap="square" rtlCol="0">
            <a:spAutoFit/>
          </a:bodyPr>
          <a:lstStyle/>
          <a:p>
            <a:r>
              <a:rPr lang="en-US" altLang="zh-CN" dirty="0"/>
              <a:t>Never click that! It will exit </a:t>
            </a:r>
            <a:r>
              <a:rPr lang="en-US" altLang="zh-CN" dirty="0" err="1"/>
              <a:t>xleap</a:t>
            </a:r>
            <a:r>
              <a:rPr lang="en-US" altLang="zh-CN" dirty="0"/>
              <a:t> totally!!!!</a:t>
            </a:r>
            <a:endParaRPr lang="zh-CN" altLang="en-US" dirty="0"/>
          </a:p>
        </p:txBody>
      </p:sp>
      <p:cxnSp>
        <p:nvCxnSpPr>
          <p:cNvPr id="22" name="直接箭头连接符 21">
            <a:extLst>
              <a:ext uri="{FF2B5EF4-FFF2-40B4-BE49-F238E27FC236}">
                <a16:creationId xmlns:a16="http://schemas.microsoft.com/office/drawing/2014/main" id="{BC359CB9-9D71-426A-9841-B2E1F47AC44C}"/>
              </a:ext>
            </a:extLst>
          </p:cNvPr>
          <p:cNvCxnSpPr/>
          <p:nvPr/>
        </p:nvCxnSpPr>
        <p:spPr>
          <a:xfrm flipV="1">
            <a:off x="7445829" y="1511559"/>
            <a:ext cx="289249" cy="3620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F443A83-9623-46D7-8800-0C13758555A4}"/>
              </a:ext>
            </a:extLst>
          </p:cNvPr>
          <p:cNvSpPr txBox="1"/>
          <p:nvPr/>
        </p:nvSpPr>
        <p:spPr>
          <a:xfrm>
            <a:off x="8322907" y="2612571"/>
            <a:ext cx="3030894" cy="923330"/>
          </a:xfrm>
          <a:prstGeom prst="rect">
            <a:avLst/>
          </a:prstGeom>
          <a:noFill/>
        </p:spPr>
        <p:txBody>
          <a:bodyPr wrap="square" rtlCol="0">
            <a:spAutoFit/>
          </a:bodyPr>
          <a:lstStyle/>
          <a:p>
            <a:r>
              <a:rPr lang="en-US" altLang="zh-CN" dirty="0"/>
              <a:t>This information come from the mol2 file generated by </a:t>
            </a:r>
            <a:r>
              <a:rPr lang="en-US" altLang="zh-CN" dirty="0" err="1"/>
              <a:t>Py</a:t>
            </a:r>
            <a:r>
              <a:rPr lang="en-US" altLang="zh-CN" dirty="0"/>
              <a:t> R.E.D</a:t>
            </a:r>
            <a:endParaRPr lang="zh-CN" altLang="en-US" dirty="0"/>
          </a:p>
        </p:txBody>
      </p:sp>
    </p:spTree>
    <p:extLst>
      <p:ext uri="{BB962C8B-B14F-4D97-AF65-F5344CB8AC3E}">
        <p14:creationId xmlns:p14="http://schemas.microsoft.com/office/powerpoint/2010/main" val="1227595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1D11D-A836-4925-86D6-040E4114BF67}"/>
              </a:ext>
            </a:extLst>
          </p:cNvPr>
          <p:cNvSpPr>
            <a:spLocks noGrp="1"/>
          </p:cNvSpPr>
          <p:nvPr>
            <p:ph type="title"/>
          </p:nvPr>
        </p:nvSpPr>
        <p:spPr>
          <a:xfrm>
            <a:off x="838200" y="365125"/>
            <a:ext cx="10515600" cy="1325563"/>
          </a:xfrm>
        </p:spPr>
        <p:txBody>
          <a:bodyPr/>
          <a:lstStyle/>
          <a:p>
            <a:r>
              <a:rPr lang="en-US" altLang="zh-CN" dirty="0"/>
              <a:t>Construct .lib file in </a:t>
            </a:r>
            <a:r>
              <a:rPr lang="en-US" altLang="zh-CN" dirty="0" err="1"/>
              <a:t>xleap</a:t>
            </a:r>
            <a:endParaRPr lang="zh-CN" altLang="en-US" dirty="0"/>
          </a:p>
        </p:txBody>
      </p:sp>
      <p:pic>
        <p:nvPicPr>
          <p:cNvPr id="5" name="内容占位符 4">
            <a:extLst>
              <a:ext uri="{FF2B5EF4-FFF2-40B4-BE49-F238E27FC236}">
                <a16:creationId xmlns:a16="http://schemas.microsoft.com/office/drawing/2014/main" id="{517E0DD3-9453-48E9-800E-466A7FB51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1086" y="1690688"/>
            <a:ext cx="1476375" cy="752475"/>
          </a:xfrm>
        </p:spPr>
      </p:pic>
      <p:pic>
        <p:nvPicPr>
          <p:cNvPr id="7" name="图片 6">
            <a:extLst>
              <a:ext uri="{FF2B5EF4-FFF2-40B4-BE49-F238E27FC236}">
                <a16:creationId xmlns:a16="http://schemas.microsoft.com/office/drawing/2014/main" id="{BD5386D4-5DF9-42FF-BE3A-52D127C70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086" y="2599256"/>
            <a:ext cx="2905125" cy="1866900"/>
          </a:xfrm>
          <a:prstGeom prst="rect">
            <a:avLst/>
          </a:prstGeom>
        </p:spPr>
      </p:pic>
      <p:pic>
        <p:nvPicPr>
          <p:cNvPr id="9" name="图片 8">
            <a:extLst>
              <a:ext uri="{FF2B5EF4-FFF2-40B4-BE49-F238E27FC236}">
                <a16:creationId xmlns:a16="http://schemas.microsoft.com/office/drawing/2014/main" id="{6AE073DB-7C15-4A7D-9449-3374F3967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086" y="4622249"/>
            <a:ext cx="3267075" cy="1295400"/>
          </a:xfrm>
          <a:prstGeom prst="rect">
            <a:avLst/>
          </a:prstGeom>
        </p:spPr>
      </p:pic>
      <p:pic>
        <p:nvPicPr>
          <p:cNvPr id="11" name="图片 10">
            <a:extLst>
              <a:ext uri="{FF2B5EF4-FFF2-40B4-BE49-F238E27FC236}">
                <a16:creationId xmlns:a16="http://schemas.microsoft.com/office/drawing/2014/main" id="{44BB26C0-3D5A-4522-A5D1-F5DE4095A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086" y="6073742"/>
            <a:ext cx="1752600" cy="609600"/>
          </a:xfrm>
          <a:prstGeom prst="rect">
            <a:avLst/>
          </a:prstGeom>
        </p:spPr>
      </p:pic>
      <p:sp>
        <p:nvSpPr>
          <p:cNvPr id="12" name="文本框 11">
            <a:extLst>
              <a:ext uri="{FF2B5EF4-FFF2-40B4-BE49-F238E27FC236}">
                <a16:creationId xmlns:a16="http://schemas.microsoft.com/office/drawing/2014/main" id="{08371387-175C-4C75-B414-9A42B1D1E838}"/>
              </a:ext>
            </a:extLst>
          </p:cNvPr>
          <p:cNvSpPr txBox="1"/>
          <p:nvPr/>
        </p:nvSpPr>
        <p:spPr>
          <a:xfrm>
            <a:off x="8509518" y="746449"/>
            <a:ext cx="1464906" cy="369332"/>
          </a:xfrm>
          <a:prstGeom prst="rect">
            <a:avLst/>
          </a:prstGeom>
          <a:noFill/>
        </p:spPr>
        <p:txBody>
          <a:bodyPr wrap="square" rtlCol="0">
            <a:spAutoFit/>
          </a:bodyPr>
          <a:lstStyle/>
          <a:p>
            <a:r>
              <a:rPr lang="en-US" altLang="zh-CN" dirty="0"/>
              <a:t>Now in </a:t>
            </a:r>
            <a:r>
              <a:rPr lang="en-US" altLang="zh-CN" dirty="0" err="1"/>
              <a:t>xleap</a:t>
            </a:r>
            <a:r>
              <a:rPr lang="en-US" altLang="zh-CN" dirty="0"/>
              <a:t> </a:t>
            </a:r>
            <a:endParaRPr lang="zh-CN" altLang="en-US" dirty="0"/>
          </a:p>
        </p:txBody>
      </p:sp>
      <p:sp>
        <p:nvSpPr>
          <p:cNvPr id="13" name="文本框 12">
            <a:extLst>
              <a:ext uri="{FF2B5EF4-FFF2-40B4-BE49-F238E27FC236}">
                <a16:creationId xmlns:a16="http://schemas.microsoft.com/office/drawing/2014/main" id="{82A58AFF-2660-4BF7-986C-6D25FA9D9BAE}"/>
              </a:ext>
            </a:extLst>
          </p:cNvPr>
          <p:cNvSpPr txBox="1"/>
          <p:nvPr/>
        </p:nvSpPr>
        <p:spPr>
          <a:xfrm>
            <a:off x="3860929" y="1579018"/>
            <a:ext cx="2509935" cy="646331"/>
          </a:xfrm>
          <a:prstGeom prst="rect">
            <a:avLst/>
          </a:prstGeom>
          <a:noFill/>
        </p:spPr>
        <p:txBody>
          <a:bodyPr wrap="square" rtlCol="0">
            <a:spAutoFit/>
          </a:bodyPr>
          <a:lstStyle/>
          <a:p>
            <a:r>
              <a:rPr lang="en-US" altLang="zh-CN" dirty="0"/>
              <a:t>1. desc G76, you could see some information</a:t>
            </a:r>
            <a:endParaRPr lang="zh-CN" altLang="en-US" dirty="0"/>
          </a:p>
        </p:txBody>
      </p:sp>
      <p:cxnSp>
        <p:nvCxnSpPr>
          <p:cNvPr id="15" name="直接箭头连接符 14">
            <a:extLst>
              <a:ext uri="{FF2B5EF4-FFF2-40B4-BE49-F238E27FC236}">
                <a16:creationId xmlns:a16="http://schemas.microsoft.com/office/drawing/2014/main" id="{30230F6F-0529-48E1-B6C9-D2B60253C093}"/>
              </a:ext>
            </a:extLst>
          </p:cNvPr>
          <p:cNvCxnSpPr>
            <a:cxnSpLocks/>
          </p:cNvCxnSpPr>
          <p:nvPr/>
        </p:nvCxnSpPr>
        <p:spPr>
          <a:xfrm flipH="1" flipV="1">
            <a:off x="1867387" y="1772816"/>
            <a:ext cx="2028824" cy="115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BB5CE61-3D86-4D53-B901-CF6103069C9B}"/>
              </a:ext>
            </a:extLst>
          </p:cNvPr>
          <p:cNvSpPr txBox="1"/>
          <p:nvPr/>
        </p:nvSpPr>
        <p:spPr>
          <a:xfrm>
            <a:off x="4014204" y="3518420"/>
            <a:ext cx="3125755" cy="369332"/>
          </a:xfrm>
          <a:prstGeom prst="rect">
            <a:avLst/>
          </a:prstGeom>
          <a:noFill/>
        </p:spPr>
        <p:txBody>
          <a:bodyPr wrap="square" rtlCol="0">
            <a:spAutoFit/>
          </a:bodyPr>
          <a:lstStyle/>
          <a:p>
            <a:r>
              <a:rPr lang="en-US" altLang="zh-CN" dirty="0"/>
              <a:t>2. See, the N atom in G76</a:t>
            </a:r>
            <a:endParaRPr lang="zh-CN" altLang="en-US" dirty="0"/>
          </a:p>
        </p:txBody>
      </p:sp>
      <p:cxnSp>
        <p:nvCxnSpPr>
          <p:cNvPr id="18" name="直接箭头连接符 17">
            <a:extLst>
              <a:ext uri="{FF2B5EF4-FFF2-40B4-BE49-F238E27FC236}">
                <a16:creationId xmlns:a16="http://schemas.microsoft.com/office/drawing/2014/main" id="{5947B32A-32D1-4A86-B679-C076FF242C32}"/>
              </a:ext>
            </a:extLst>
          </p:cNvPr>
          <p:cNvCxnSpPr>
            <a:cxnSpLocks/>
          </p:cNvCxnSpPr>
          <p:nvPr/>
        </p:nvCxnSpPr>
        <p:spPr>
          <a:xfrm flipH="1" flipV="1">
            <a:off x="2071396" y="2599256"/>
            <a:ext cx="2176706" cy="948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CAA93AD-4871-49BF-BABC-D8E17B3110E3}"/>
              </a:ext>
            </a:extLst>
          </p:cNvPr>
          <p:cNvCxnSpPr>
            <a:cxnSpLocks/>
          </p:cNvCxnSpPr>
          <p:nvPr/>
        </p:nvCxnSpPr>
        <p:spPr>
          <a:xfrm flipH="1">
            <a:off x="3896212" y="3838081"/>
            <a:ext cx="351890" cy="47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FCD05F9-4DEC-4252-8818-075538B971FD}"/>
              </a:ext>
            </a:extLst>
          </p:cNvPr>
          <p:cNvSpPr txBox="1"/>
          <p:nvPr/>
        </p:nvSpPr>
        <p:spPr>
          <a:xfrm>
            <a:off x="4312784" y="4495409"/>
            <a:ext cx="3769567" cy="369332"/>
          </a:xfrm>
          <a:prstGeom prst="rect">
            <a:avLst/>
          </a:prstGeom>
          <a:noFill/>
        </p:spPr>
        <p:txBody>
          <a:bodyPr wrap="square" rtlCol="0">
            <a:spAutoFit/>
          </a:bodyPr>
          <a:lstStyle/>
          <a:p>
            <a:r>
              <a:rPr lang="en-US" altLang="zh-CN" dirty="0"/>
              <a:t>3. Set head and tail</a:t>
            </a:r>
            <a:endParaRPr lang="zh-CN" altLang="en-US" dirty="0"/>
          </a:p>
        </p:txBody>
      </p:sp>
      <p:cxnSp>
        <p:nvCxnSpPr>
          <p:cNvPr id="23" name="直接箭头连接符 22">
            <a:extLst>
              <a:ext uri="{FF2B5EF4-FFF2-40B4-BE49-F238E27FC236}">
                <a16:creationId xmlns:a16="http://schemas.microsoft.com/office/drawing/2014/main" id="{3AAC73B1-C779-4FF0-86F3-C84267144A6F}"/>
              </a:ext>
            </a:extLst>
          </p:cNvPr>
          <p:cNvCxnSpPr>
            <a:cxnSpLocks/>
            <a:stCxn id="21" idx="1"/>
          </p:cNvCxnSpPr>
          <p:nvPr/>
        </p:nvCxnSpPr>
        <p:spPr>
          <a:xfrm flipH="1">
            <a:off x="2525486" y="4680075"/>
            <a:ext cx="1787298" cy="1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10C9F1F-96FB-41CE-9E6B-98BD29420A6A}"/>
              </a:ext>
            </a:extLst>
          </p:cNvPr>
          <p:cNvSpPr txBox="1"/>
          <p:nvPr/>
        </p:nvSpPr>
        <p:spPr>
          <a:xfrm>
            <a:off x="3211772" y="6063925"/>
            <a:ext cx="3928187" cy="369332"/>
          </a:xfrm>
          <a:prstGeom prst="rect">
            <a:avLst/>
          </a:prstGeom>
          <a:noFill/>
        </p:spPr>
        <p:txBody>
          <a:bodyPr wrap="square" rtlCol="0">
            <a:spAutoFit/>
          </a:bodyPr>
          <a:lstStyle/>
          <a:p>
            <a:r>
              <a:rPr lang="en-US" altLang="zh-CN" dirty="0"/>
              <a:t>4. Now the lib is done, save it.</a:t>
            </a:r>
            <a:endParaRPr lang="zh-CN" altLang="en-US" dirty="0"/>
          </a:p>
        </p:txBody>
      </p:sp>
      <p:cxnSp>
        <p:nvCxnSpPr>
          <p:cNvPr id="26" name="直接箭头连接符 25">
            <a:extLst>
              <a:ext uri="{FF2B5EF4-FFF2-40B4-BE49-F238E27FC236}">
                <a16:creationId xmlns:a16="http://schemas.microsoft.com/office/drawing/2014/main" id="{04A6AC4A-90C1-41FE-A57B-087C88823E41}"/>
              </a:ext>
            </a:extLst>
          </p:cNvPr>
          <p:cNvCxnSpPr>
            <a:cxnSpLocks/>
          </p:cNvCxnSpPr>
          <p:nvPr/>
        </p:nvCxnSpPr>
        <p:spPr>
          <a:xfrm flipH="1" flipV="1">
            <a:off x="1729273" y="6174433"/>
            <a:ext cx="1555103" cy="83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290F737-80E0-4F61-8645-E7C0BE34EC04}"/>
              </a:ext>
            </a:extLst>
          </p:cNvPr>
          <p:cNvSpPr txBox="1"/>
          <p:nvPr/>
        </p:nvSpPr>
        <p:spPr>
          <a:xfrm>
            <a:off x="7764332" y="1830426"/>
            <a:ext cx="3564294" cy="1754326"/>
          </a:xfrm>
          <a:prstGeom prst="rect">
            <a:avLst/>
          </a:prstGeom>
          <a:noFill/>
        </p:spPr>
        <p:txBody>
          <a:bodyPr wrap="square" rtlCol="0">
            <a:spAutoFit/>
          </a:bodyPr>
          <a:lstStyle/>
          <a:p>
            <a:r>
              <a:rPr lang="en-US" altLang="zh-CN" dirty="0"/>
              <a:t>What is head and tail? In a protein, a amino acid would </a:t>
            </a:r>
            <a:r>
              <a:rPr lang="en-US" altLang="zh-CN" b="1" dirty="0"/>
              <a:t>connect it’s last residue with its head atom, which is N; connect its next residue with it’s tail atom, which is C. </a:t>
            </a:r>
            <a:endParaRPr lang="zh-CN" altLang="en-US" b="1" dirty="0"/>
          </a:p>
        </p:txBody>
      </p:sp>
      <p:sp>
        <p:nvSpPr>
          <p:cNvPr id="34" name="文本框 33">
            <a:extLst>
              <a:ext uri="{FF2B5EF4-FFF2-40B4-BE49-F238E27FC236}">
                <a16:creationId xmlns:a16="http://schemas.microsoft.com/office/drawing/2014/main" id="{F6F8EA44-D4A5-4E6E-9A11-C58AFBC952C2}"/>
              </a:ext>
            </a:extLst>
          </p:cNvPr>
          <p:cNvSpPr txBox="1"/>
          <p:nvPr/>
        </p:nvSpPr>
        <p:spPr>
          <a:xfrm>
            <a:off x="7604449" y="4002833"/>
            <a:ext cx="4310743" cy="2031325"/>
          </a:xfrm>
          <a:prstGeom prst="rect">
            <a:avLst/>
          </a:prstGeom>
          <a:noFill/>
        </p:spPr>
        <p:txBody>
          <a:bodyPr wrap="square" rtlCol="0">
            <a:spAutoFit/>
          </a:bodyPr>
          <a:lstStyle/>
          <a:p>
            <a:r>
              <a:rPr lang="en-US" altLang="zh-CN" dirty="0"/>
              <a:t>Inside a residue, how atoms are connected could be known by reading .lib file. Between residues, head and tail atoms were connected. That’s the way amber connect almost all the atoms in a protein. Some bonds like disulfide bond need further information.</a:t>
            </a:r>
            <a:endParaRPr lang="zh-CN" altLang="en-US" dirty="0"/>
          </a:p>
        </p:txBody>
      </p:sp>
    </p:spTree>
    <p:extLst>
      <p:ext uri="{BB962C8B-B14F-4D97-AF65-F5344CB8AC3E}">
        <p14:creationId xmlns:p14="http://schemas.microsoft.com/office/powerpoint/2010/main" val="137704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1822A-961C-41BA-A7D1-1EF0355EA6B6}"/>
              </a:ext>
            </a:extLst>
          </p:cNvPr>
          <p:cNvSpPr>
            <a:spLocks noGrp="1"/>
          </p:cNvSpPr>
          <p:nvPr>
            <p:ph type="title"/>
          </p:nvPr>
        </p:nvSpPr>
        <p:spPr/>
        <p:txBody>
          <a:bodyPr/>
          <a:lstStyle/>
          <a:p>
            <a:r>
              <a:rPr lang="en-US" altLang="zh-CN" dirty="0"/>
              <a:t>Construct .lib file in </a:t>
            </a:r>
            <a:r>
              <a:rPr lang="en-US" altLang="zh-CN" dirty="0" err="1"/>
              <a:t>xleap</a:t>
            </a:r>
            <a:endParaRPr lang="zh-CN" altLang="en-US" dirty="0"/>
          </a:p>
        </p:txBody>
      </p:sp>
      <p:pic>
        <p:nvPicPr>
          <p:cNvPr id="5" name="内容占位符 4">
            <a:extLst>
              <a:ext uri="{FF2B5EF4-FFF2-40B4-BE49-F238E27FC236}">
                <a16:creationId xmlns:a16="http://schemas.microsoft.com/office/drawing/2014/main" id="{EC9DEBF0-5674-468A-A448-D3DDD6134B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657" y="1690688"/>
            <a:ext cx="5484709" cy="4351338"/>
          </a:xfrm>
        </p:spPr>
      </p:pic>
      <p:pic>
        <p:nvPicPr>
          <p:cNvPr id="7" name="图片 6">
            <a:extLst>
              <a:ext uri="{FF2B5EF4-FFF2-40B4-BE49-F238E27FC236}">
                <a16:creationId xmlns:a16="http://schemas.microsoft.com/office/drawing/2014/main" id="{8A0A02EB-C84A-42F7-92CA-A87DAC4A3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620" y="1589703"/>
            <a:ext cx="4914900" cy="1943100"/>
          </a:xfrm>
          <a:prstGeom prst="rect">
            <a:avLst/>
          </a:prstGeom>
        </p:spPr>
      </p:pic>
      <p:sp>
        <p:nvSpPr>
          <p:cNvPr id="8" name="文本框 7">
            <a:extLst>
              <a:ext uri="{FF2B5EF4-FFF2-40B4-BE49-F238E27FC236}">
                <a16:creationId xmlns:a16="http://schemas.microsoft.com/office/drawing/2014/main" id="{3B9CFEB9-C9CE-4F94-956F-3EE6ECE4DC5C}"/>
              </a:ext>
            </a:extLst>
          </p:cNvPr>
          <p:cNvSpPr txBox="1"/>
          <p:nvPr/>
        </p:nvSpPr>
        <p:spPr>
          <a:xfrm>
            <a:off x="8704295" y="3674184"/>
            <a:ext cx="2835728" cy="1754326"/>
          </a:xfrm>
          <a:prstGeom prst="rect">
            <a:avLst/>
          </a:prstGeom>
          <a:noFill/>
        </p:spPr>
        <p:txBody>
          <a:bodyPr wrap="square" rtlCol="0">
            <a:spAutoFit/>
          </a:bodyPr>
          <a:lstStyle/>
          <a:p>
            <a:r>
              <a:rPr lang="en-US" altLang="zh-CN" dirty="0"/>
              <a:t>Open</a:t>
            </a:r>
            <a:r>
              <a:rPr lang="zh-CN" altLang="en-US" dirty="0"/>
              <a:t> </a:t>
            </a:r>
            <a:r>
              <a:rPr lang="en-US" altLang="zh-CN" dirty="0"/>
              <a:t>G76.lib, you can see </a:t>
            </a:r>
            <a:r>
              <a:rPr lang="en-US" altLang="zh-CN" dirty="0" err="1"/>
              <a:t>pdb</a:t>
            </a:r>
            <a:r>
              <a:rPr lang="en-US" altLang="zh-CN" dirty="0"/>
              <a:t> name</a:t>
            </a:r>
          </a:p>
          <a:p>
            <a:r>
              <a:rPr lang="en-US" altLang="zh-CN" dirty="0"/>
              <a:t>amber atom type</a:t>
            </a:r>
          </a:p>
          <a:p>
            <a:r>
              <a:rPr lang="en-US" altLang="zh-CN" dirty="0"/>
              <a:t>Charge</a:t>
            </a:r>
          </a:p>
          <a:p>
            <a:r>
              <a:rPr lang="en-US" altLang="zh-CN" dirty="0"/>
              <a:t>Connectivity</a:t>
            </a:r>
          </a:p>
          <a:p>
            <a:r>
              <a:rPr lang="en-US" altLang="zh-CN" dirty="0"/>
              <a:t>head and tail atoms.</a:t>
            </a:r>
            <a:endParaRPr lang="zh-CN" altLang="en-US" dirty="0"/>
          </a:p>
        </p:txBody>
      </p:sp>
      <p:cxnSp>
        <p:nvCxnSpPr>
          <p:cNvPr id="10" name="直接箭头连接符 9">
            <a:extLst>
              <a:ext uri="{FF2B5EF4-FFF2-40B4-BE49-F238E27FC236}">
                <a16:creationId xmlns:a16="http://schemas.microsoft.com/office/drawing/2014/main" id="{16FB6D5F-6D19-46B5-9EA7-CA0E965229E2}"/>
              </a:ext>
            </a:extLst>
          </p:cNvPr>
          <p:cNvCxnSpPr>
            <a:cxnSpLocks/>
          </p:cNvCxnSpPr>
          <p:nvPr/>
        </p:nvCxnSpPr>
        <p:spPr>
          <a:xfrm flipH="1" flipV="1">
            <a:off x="1007706" y="2136711"/>
            <a:ext cx="7725747" cy="198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273B970-D9F0-461E-9D06-B3354458C0D2}"/>
              </a:ext>
            </a:extLst>
          </p:cNvPr>
          <p:cNvCxnSpPr>
            <a:cxnSpLocks/>
          </p:cNvCxnSpPr>
          <p:nvPr/>
        </p:nvCxnSpPr>
        <p:spPr>
          <a:xfrm flipH="1" flipV="1">
            <a:off x="1240972" y="2375322"/>
            <a:ext cx="7371183" cy="205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E5A42DB-9BF1-46D1-9647-CA8C14DC6F0C}"/>
              </a:ext>
            </a:extLst>
          </p:cNvPr>
          <p:cNvCxnSpPr>
            <a:cxnSpLocks/>
          </p:cNvCxnSpPr>
          <p:nvPr/>
        </p:nvCxnSpPr>
        <p:spPr>
          <a:xfrm flipH="1" flipV="1">
            <a:off x="2724539" y="2885637"/>
            <a:ext cx="5887617" cy="178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133631D-6C80-4F7F-BD09-D2D74128DE2C}"/>
              </a:ext>
            </a:extLst>
          </p:cNvPr>
          <p:cNvCxnSpPr>
            <a:cxnSpLocks/>
          </p:cNvCxnSpPr>
          <p:nvPr/>
        </p:nvCxnSpPr>
        <p:spPr>
          <a:xfrm flipH="1">
            <a:off x="1247192" y="5010682"/>
            <a:ext cx="7570237" cy="843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AD9AF81-C034-4250-BD03-4472ABCE38E7}"/>
              </a:ext>
            </a:extLst>
          </p:cNvPr>
          <p:cNvCxnSpPr>
            <a:cxnSpLocks/>
          </p:cNvCxnSpPr>
          <p:nvPr/>
        </p:nvCxnSpPr>
        <p:spPr>
          <a:xfrm flipH="1" flipV="1">
            <a:off x="1007706" y="4987893"/>
            <a:ext cx="7809723" cy="190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F580655-C178-4523-A819-0C215A285C41}"/>
              </a:ext>
            </a:extLst>
          </p:cNvPr>
          <p:cNvCxnSpPr>
            <a:cxnSpLocks/>
          </p:cNvCxnSpPr>
          <p:nvPr/>
        </p:nvCxnSpPr>
        <p:spPr>
          <a:xfrm flipH="1" flipV="1">
            <a:off x="1007707" y="5140767"/>
            <a:ext cx="8920064" cy="123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83BC544E-3777-426D-8B41-551B13F58E36}"/>
              </a:ext>
            </a:extLst>
          </p:cNvPr>
          <p:cNvSpPr txBox="1"/>
          <p:nvPr/>
        </p:nvSpPr>
        <p:spPr>
          <a:xfrm>
            <a:off x="9507893" y="774441"/>
            <a:ext cx="1889449" cy="646331"/>
          </a:xfrm>
          <a:prstGeom prst="rect">
            <a:avLst/>
          </a:prstGeom>
          <a:noFill/>
        </p:spPr>
        <p:txBody>
          <a:bodyPr wrap="square" rtlCol="0">
            <a:spAutoFit/>
          </a:bodyPr>
          <a:lstStyle/>
          <a:p>
            <a:r>
              <a:rPr lang="en-US" altLang="zh-CN" dirty="0"/>
              <a:t>I would change this to G76</a:t>
            </a:r>
            <a:endParaRPr lang="zh-CN" altLang="en-US" dirty="0"/>
          </a:p>
        </p:txBody>
      </p:sp>
      <p:cxnSp>
        <p:nvCxnSpPr>
          <p:cNvPr id="23" name="直接箭头连接符 22">
            <a:extLst>
              <a:ext uri="{FF2B5EF4-FFF2-40B4-BE49-F238E27FC236}">
                <a16:creationId xmlns:a16="http://schemas.microsoft.com/office/drawing/2014/main" id="{867091C4-9877-42DF-A80D-6D00E18DD0E9}"/>
              </a:ext>
            </a:extLst>
          </p:cNvPr>
          <p:cNvCxnSpPr/>
          <p:nvPr/>
        </p:nvCxnSpPr>
        <p:spPr>
          <a:xfrm flipH="1">
            <a:off x="8024327" y="1240971"/>
            <a:ext cx="1418253" cy="85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1AFFC80-94C3-4FAD-A2BE-F94717CD1630}"/>
              </a:ext>
            </a:extLst>
          </p:cNvPr>
          <p:cNvSpPr txBox="1"/>
          <p:nvPr/>
        </p:nvSpPr>
        <p:spPr>
          <a:xfrm>
            <a:off x="6096000" y="5738327"/>
            <a:ext cx="5257800" cy="369332"/>
          </a:xfrm>
          <a:prstGeom prst="rect">
            <a:avLst/>
          </a:prstGeom>
          <a:noFill/>
        </p:spPr>
        <p:txBody>
          <a:bodyPr wrap="square" rtlCol="0">
            <a:spAutoFit/>
          </a:bodyPr>
          <a:lstStyle/>
          <a:p>
            <a:r>
              <a:rPr lang="en-US" altLang="zh-CN" b="1" dirty="0"/>
              <a:t>Now a .lib file for non-standard residue is done</a:t>
            </a:r>
            <a:endParaRPr lang="zh-CN" altLang="en-US" b="1" dirty="0"/>
          </a:p>
        </p:txBody>
      </p:sp>
    </p:spTree>
    <p:extLst>
      <p:ext uri="{BB962C8B-B14F-4D97-AF65-F5344CB8AC3E}">
        <p14:creationId xmlns:p14="http://schemas.microsoft.com/office/powerpoint/2010/main" val="396251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853ED-DBEF-43A7-A5A8-3671DC13D704}"/>
              </a:ext>
            </a:extLst>
          </p:cNvPr>
          <p:cNvSpPr>
            <a:spLocks noGrp="1"/>
          </p:cNvSpPr>
          <p:nvPr>
            <p:ph type="title"/>
          </p:nvPr>
        </p:nvSpPr>
        <p:spPr/>
        <p:txBody>
          <a:bodyPr/>
          <a:lstStyle/>
          <a:p>
            <a:r>
              <a:rPr lang="en-US" altLang="zh-CN" dirty="0"/>
              <a:t>Basic Ideas For Molecular Mechanics</a:t>
            </a:r>
            <a:endParaRPr lang="zh-CN" altLang="en-US" dirty="0"/>
          </a:p>
        </p:txBody>
      </p:sp>
      <p:sp>
        <p:nvSpPr>
          <p:cNvPr id="3" name="内容占位符 2">
            <a:extLst>
              <a:ext uri="{FF2B5EF4-FFF2-40B4-BE49-F238E27FC236}">
                <a16:creationId xmlns:a16="http://schemas.microsoft.com/office/drawing/2014/main" id="{5E0D76FD-2D42-4C70-AC67-C5F484CAF2AB}"/>
              </a:ext>
            </a:extLst>
          </p:cNvPr>
          <p:cNvSpPr>
            <a:spLocks noGrp="1"/>
          </p:cNvSpPr>
          <p:nvPr>
            <p:ph idx="1"/>
          </p:nvPr>
        </p:nvSpPr>
        <p:spPr/>
        <p:txBody>
          <a:bodyPr>
            <a:normAutofit fontScale="92500" lnSpcReduction="20000"/>
          </a:bodyPr>
          <a:lstStyle/>
          <a:p>
            <a:r>
              <a:rPr lang="en-US" altLang="zh-CN" dirty="0"/>
              <a:t>MM is based on a mathematical model of a molecule as a collection of </a:t>
            </a:r>
            <a:r>
              <a:rPr lang="en-US" altLang="zh-CN" b="1" dirty="0"/>
              <a:t>balls(atoms)</a:t>
            </a:r>
            <a:r>
              <a:rPr lang="en-US" altLang="zh-CN" dirty="0"/>
              <a:t> held together by </a:t>
            </a:r>
            <a:r>
              <a:rPr lang="en-US" altLang="zh-CN" b="1" dirty="0"/>
              <a:t>springs(bonds)</a:t>
            </a:r>
            <a:r>
              <a:rPr lang="en-US" altLang="zh-CN" dirty="0"/>
              <a:t>.</a:t>
            </a:r>
          </a:p>
          <a:p>
            <a:r>
              <a:rPr lang="en-US" altLang="zh-CN" dirty="0"/>
              <a:t>The principle behind MM is to express the energy of a molecule as a function of its resistance toward </a:t>
            </a:r>
            <a:r>
              <a:rPr lang="en-US" altLang="zh-CN" b="1" dirty="0"/>
              <a:t>bond stretching</a:t>
            </a:r>
            <a:r>
              <a:rPr lang="en-US" altLang="zh-CN" dirty="0"/>
              <a:t>, </a:t>
            </a:r>
            <a:r>
              <a:rPr lang="en-US" altLang="zh-CN" b="1" dirty="0"/>
              <a:t>bond bending</a:t>
            </a:r>
            <a:r>
              <a:rPr lang="en-US" altLang="zh-CN" dirty="0"/>
              <a:t>, and </a:t>
            </a:r>
            <a:r>
              <a:rPr lang="en-US" altLang="zh-CN" b="1" dirty="0"/>
              <a:t>atom crowding</a:t>
            </a:r>
            <a:r>
              <a:rPr lang="en-US" altLang="zh-CN" dirty="0"/>
              <a:t>, and to use this energy equation to find the bond lengths, angles, and dihedrals corresponding to the minimum-energy geometry.</a:t>
            </a:r>
            <a:endParaRPr lang="zh-CN" altLang="en-US" dirty="0"/>
          </a:p>
        </p:txBody>
      </p:sp>
      <p:sp>
        <p:nvSpPr>
          <p:cNvPr id="6" name="文本占位符 5">
            <a:extLst>
              <a:ext uri="{FF2B5EF4-FFF2-40B4-BE49-F238E27FC236}">
                <a16:creationId xmlns:a16="http://schemas.microsoft.com/office/drawing/2014/main" id="{25BCFE11-025D-4B4E-90E5-98F650987866}"/>
              </a:ext>
            </a:extLst>
          </p:cNvPr>
          <p:cNvSpPr>
            <a:spLocks noGrp="1"/>
          </p:cNvSpPr>
          <p:nvPr>
            <p:ph type="body" sz="half" idx="2"/>
          </p:nvPr>
        </p:nvSpPr>
        <p:spPr/>
        <p:txBody>
          <a:bodyPr/>
          <a:lstStyle/>
          <a:p>
            <a:endParaRPr lang="zh-CN" altLang="en-US"/>
          </a:p>
        </p:txBody>
      </p:sp>
      <p:pic>
        <p:nvPicPr>
          <p:cNvPr id="5" name="图片 4">
            <a:extLst>
              <a:ext uri="{FF2B5EF4-FFF2-40B4-BE49-F238E27FC236}">
                <a16:creationId xmlns:a16="http://schemas.microsoft.com/office/drawing/2014/main" id="{111A823B-D2A0-4853-B1EE-B31369A7E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24" y="2043405"/>
            <a:ext cx="4543991" cy="4082143"/>
          </a:xfrm>
          <a:prstGeom prst="rect">
            <a:avLst/>
          </a:prstGeom>
        </p:spPr>
      </p:pic>
    </p:spTree>
    <p:extLst>
      <p:ext uri="{BB962C8B-B14F-4D97-AF65-F5344CB8AC3E}">
        <p14:creationId xmlns:p14="http://schemas.microsoft.com/office/powerpoint/2010/main" val="913707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FDDCE-BBC6-442A-981F-DE411D29C1A1}"/>
              </a:ext>
            </a:extLst>
          </p:cNvPr>
          <p:cNvSpPr>
            <a:spLocks noGrp="1"/>
          </p:cNvSpPr>
          <p:nvPr>
            <p:ph type="title"/>
          </p:nvPr>
        </p:nvSpPr>
        <p:spPr>
          <a:xfrm>
            <a:off x="469640" y="152227"/>
            <a:ext cx="10515600" cy="1325563"/>
          </a:xfrm>
        </p:spPr>
        <p:txBody>
          <a:bodyPr/>
          <a:lstStyle/>
          <a:p>
            <a:r>
              <a:rPr lang="en-US" altLang="zh-CN" dirty="0"/>
              <a:t>Residue naming conventions in amber</a:t>
            </a:r>
            <a:endParaRPr lang="zh-CN" altLang="en-US" dirty="0"/>
          </a:p>
        </p:txBody>
      </p:sp>
      <p:pic>
        <p:nvPicPr>
          <p:cNvPr id="4" name="图片 3">
            <a:extLst>
              <a:ext uri="{FF2B5EF4-FFF2-40B4-BE49-F238E27FC236}">
                <a16:creationId xmlns:a16="http://schemas.microsoft.com/office/drawing/2014/main" id="{7556B15A-307C-4B1D-BB2B-474E2D2487D4}"/>
              </a:ext>
            </a:extLst>
          </p:cNvPr>
          <p:cNvPicPr>
            <a:picLocks noChangeAspect="1"/>
          </p:cNvPicPr>
          <p:nvPr/>
        </p:nvPicPr>
        <p:blipFill>
          <a:blip r:embed="rId3"/>
          <a:stretch>
            <a:fillRect/>
          </a:stretch>
        </p:blipFill>
        <p:spPr>
          <a:xfrm>
            <a:off x="8200485" y="3633948"/>
            <a:ext cx="2469211" cy="2156158"/>
          </a:xfrm>
          <a:prstGeom prst="rect">
            <a:avLst/>
          </a:prstGeom>
        </p:spPr>
      </p:pic>
      <p:pic>
        <p:nvPicPr>
          <p:cNvPr id="5" name="图片 4">
            <a:extLst>
              <a:ext uri="{FF2B5EF4-FFF2-40B4-BE49-F238E27FC236}">
                <a16:creationId xmlns:a16="http://schemas.microsoft.com/office/drawing/2014/main" id="{29F0CA63-3850-479A-A6B2-A68207899CBF}"/>
              </a:ext>
            </a:extLst>
          </p:cNvPr>
          <p:cNvPicPr>
            <a:picLocks noChangeAspect="1"/>
          </p:cNvPicPr>
          <p:nvPr/>
        </p:nvPicPr>
        <p:blipFill>
          <a:blip r:embed="rId4"/>
          <a:stretch>
            <a:fillRect/>
          </a:stretch>
        </p:blipFill>
        <p:spPr>
          <a:xfrm>
            <a:off x="5079682" y="3633948"/>
            <a:ext cx="2469211" cy="2156158"/>
          </a:xfrm>
          <a:prstGeom prst="rect">
            <a:avLst/>
          </a:prstGeom>
        </p:spPr>
      </p:pic>
      <p:pic>
        <p:nvPicPr>
          <p:cNvPr id="6" name="图片 5">
            <a:extLst>
              <a:ext uri="{FF2B5EF4-FFF2-40B4-BE49-F238E27FC236}">
                <a16:creationId xmlns:a16="http://schemas.microsoft.com/office/drawing/2014/main" id="{75DFA42E-9CA5-4A14-9C9E-2570346DD56E}"/>
              </a:ext>
            </a:extLst>
          </p:cNvPr>
          <p:cNvPicPr>
            <a:picLocks noChangeAspect="1"/>
          </p:cNvPicPr>
          <p:nvPr/>
        </p:nvPicPr>
        <p:blipFill>
          <a:blip r:embed="rId5"/>
          <a:stretch>
            <a:fillRect/>
          </a:stretch>
        </p:blipFill>
        <p:spPr>
          <a:xfrm>
            <a:off x="1781023" y="3633948"/>
            <a:ext cx="2469211" cy="2156158"/>
          </a:xfrm>
          <a:prstGeom prst="rect">
            <a:avLst/>
          </a:prstGeom>
        </p:spPr>
      </p:pic>
      <p:pic>
        <p:nvPicPr>
          <p:cNvPr id="7" name="图片 6">
            <a:extLst>
              <a:ext uri="{FF2B5EF4-FFF2-40B4-BE49-F238E27FC236}">
                <a16:creationId xmlns:a16="http://schemas.microsoft.com/office/drawing/2014/main" id="{0613B55F-B821-4E21-AA9C-EB3877776099}"/>
              </a:ext>
            </a:extLst>
          </p:cNvPr>
          <p:cNvPicPr>
            <a:picLocks noChangeAspect="1"/>
          </p:cNvPicPr>
          <p:nvPr/>
        </p:nvPicPr>
        <p:blipFill>
          <a:blip r:embed="rId6"/>
          <a:stretch>
            <a:fillRect/>
          </a:stretch>
        </p:blipFill>
        <p:spPr>
          <a:xfrm>
            <a:off x="206225" y="1347750"/>
            <a:ext cx="11985775" cy="2286198"/>
          </a:xfrm>
          <a:prstGeom prst="rect">
            <a:avLst/>
          </a:prstGeom>
        </p:spPr>
      </p:pic>
      <p:sp>
        <p:nvSpPr>
          <p:cNvPr id="8" name="文本框 7">
            <a:extLst>
              <a:ext uri="{FF2B5EF4-FFF2-40B4-BE49-F238E27FC236}">
                <a16:creationId xmlns:a16="http://schemas.microsoft.com/office/drawing/2014/main" id="{277E91DF-4873-4BC7-8F21-15C1CA7B5E28}"/>
              </a:ext>
            </a:extLst>
          </p:cNvPr>
          <p:cNvSpPr txBox="1"/>
          <p:nvPr/>
        </p:nvSpPr>
        <p:spPr>
          <a:xfrm>
            <a:off x="5727440" y="6170196"/>
            <a:ext cx="737119" cy="369332"/>
          </a:xfrm>
          <a:prstGeom prst="rect">
            <a:avLst/>
          </a:prstGeom>
          <a:noFill/>
        </p:spPr>
        <p:txBody>
          <a:bodyPr wrap="square" rtlCol="0">
            <a:spAutoFit/>
          </a:bodyPr>
          <a:lstStyle/>
          <a:p>
            <a:r>
              <a:rPr lang="en-US" altLang="zh-CN" dirty="0"/>
              <a:t>HE2</a:t>
            </a:r>
            <a:endParaRPr lang="zh-CN" altLang="en-US" dirty="0"/>
          </a:p>
        </p:txBody>
      </p:sp>
      <p:sp>
        <p:nvSpPr>
          <p:cNvPr id="9" name="文本框 8">
            <a:extLst>
              <a:ext uri="{FF2B5EF4-FFF2-40B4-BE49-F238E27FC236}">
                <a16:creationId xmlns:a16="http://schemas.microsoft.com/office/drawing/2014/main" id="{DD0177E4-6621-4735-A803-4CE2A2D28410}"/>
              </a:ext>
            </a:extLst>
          </p:cNvPr>
          <p:cNvSpPr txBox="1"/>
          <p:nvPr/>
        </p:nvSpPr>
        <p:spPr>
          <a:xfrm>
            <a:off x="382555" y="4497355"/>
            <a:ext cx="746876" cy="369332"/>
          </a:xfrm>
          <a:prstGeom prst="rect">
            <a:avLst/>
          </a:prstGeom>
          <a:noFill/>
        </p:spPr>
        <p:txBody>
          <a:bodyPr wrap="square" rtlCol="0">
            <a:spAutoFit/>
          </a:bodyPr>
          <a:lstStyle/>
          <a:p>
            <a:r>
              <a:rPr lang="en-US" altLang="zh-CN" dirty="0"/>
              <a:t>HD1</a:t>
            </a:r>
          </a:p>
        </p:txBody>
      </p:sp>
      <p:cxnSp>
        <p:nvCxnSpPr>
          <p:cNvPr id="11" name="直接箭头连接符 10">
            <a:extLst>
              <a:ext uri="{FF2B5EF4-FFF2-40B4-BE49-F238E27FC236}">
                <a16:creationId xmlns:a16="http://schemas.microsoft.com/office/drawing/2014/main" id="{BE67A758-CD63-4241-A796-8E8B26671215}"/>
              </a:ext>
            </a:extLst>
          </p:cNvPr>
          <p:cNvCxnSpPr/>
          <p:nvPr/>
        </p:nvCxnSpPr>
        <p:spPr>
          <a:xfrm flipV="1">
            <a:off x="838200" y="4590661"/>
            <a:ext cx="1559767" cy="102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3AA2B8B-9F07-401F-8254-BF758F442F47}"/>
              </a:ext>
            </a:extLst>
          </p:cNvPr>
          <p:cNvCxnSpPr>
            <a:stCxn id="8" idx="0"/>
          </p:cNvCxnSpPr>
          <p:nvPr/>
        </p:nvCxnSpPr>
        <p:spPr>
          <a:xfrm flipH="1" flipV="1">
            <a:off x="6008914" y="5598367"/>
            <a:ext cx="87086" cy="57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62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C22F70F-7F34-46A2-84A3-165FFCBC49E8}"/>
              </a:ext>
            </a:extLst>
          </p:cNvPr>
          <p:cNvPicPr>
            <a:picLocks noChangeAspect="1"/>
          </p:cNvPicPr>
          <p:nvPr/>
        </p:nvPicPr>
        <p:blipFill rotWithShape="1">
          <a:blip r:embed="rId2">
            <a:extLst>
              <a:ext uri="{28A0092B-C50C-407E-A947-70E740481C1C}">
                <a14:useLocalDpi xmlns:a14="http://schemas.microsoft.com/office/drawing/2010/main" val="0"/>
              </a:ext>
            </a:extLst>
          </a:blip>
          <a:srcRect l="14410" t="4986" r="62223" b="8903"/>
          <a:stretch/>
        </p:blipFill>
        <p:spPr>
          <a:xfrm>
            <a:off x="3723541" y="3252690"/>
            <a:ext cx="1882689" cy="3059210"/>
          </a:xfrm>
          <a:prstGeom prst="rect">
            <a:avLst/>
          </a:prstGeom>
        </p:spPr>
      </p:pic>
      <p:pic>
        <p:nvPicPr>
          <p:cNvPr id="7" name="图片 6">
            <a:extLst>
              <a:ext uri="{FF2B5EF4-FFF2-40B4-BE49-F238E27FC236}">
                <a16:creationId xmlns:a16="http://schemas.microsoft.com/office/drawing/2014/main" id="{2F8B2EAA-3502-4836-9BAB-E3F37566769C}"/>
              </a:ext>
            </a:extLst>
          </p:cNvPr>
          <p:cNvPicPr>
            <a:picLocks noChangeAspect="1"/>
          </p:cNvPicPr>
          <p:nvPr/>
        </p:nvPicPr>
        <p:blipFill rotWithShape="1">
          <a:blip r:embed="rId3">
            <a:extLst>
              <a:ext uri="{28A0092B-C50C-407E-A947-70E740481C1C}">
                <a14:useLocalDpi xmlns:a14="http://schemas.microsoft.com/office/drawing/2010/main" val="0"/>
              </a:ext>
            </a:extLst>
          </a:blip>
          <a:srcRect l="16072" t="11206" r="61964" b="17282"/>
          <a:stretch/>
        </p:blipFill>
        <p:spPr>
          <a:xfrm>
            <a:off x="838200" y="3393913"/>
            <a:ext cx="2037868" cy="2925440"/>
          </a:xfrm>
          <a:prstGeom prst="rect">
            <a:avLst/>
          </a:prstGeom>
        </p:spPr>
      </p:pic>
      <p:pic>
        <p:nvPicPr>
          <p:cNvPr id="5" name="图片 4">
            <a:extLst>
              <a:ext uri="{FF2B5EF4-FFF2-40B4-BE49-F238E27FC236}">
                <a16:creationId xmlns:a16="http://schemas.microsoft.com/office/drawing/2014/main" id="{C13895E1-677B-4F10-B13D-16C1ECDC4373}"/>
              </a:ext>
            </a:extLst>
          </p:cNvPr>
          <p:cNvPicPr>
            <a:picLocks noChangeAspect="1"/>
          </p:cNvPicPr>
          <p:nvPr/>
        </p:nvPicPr>
        <p:blipFill rotWithShape="1">
          <a:blip r:embed="rId4">
            <a:extLst>
              <a:ext uri="{28A0092B-C50C-407E-A947-70E740481C1C}">
                <a14:useLocalDpi xmlns:a14="http://schemas.microsoft.com/office/drawing/2010/main" val="0"/>
              </a:ext>
            </a:extLst>
          </a:blip>
          <a:srcRect l="12475" t="1659" r="66964" b="4265"/>
          <a:stretch/>
        </p:blipFill>
        <p:spPr>
          <a:xfrm>
            <a:off x="6912516" y="3267447"/>
            <a:ext cx="1450126" cy="2925440"/>
          </a:xfrm>
          <a:prstGeom prst="rect">
            <a:avLst/>
          </a:prstGeom>
        </p:spPr>
      </p:pic>
      <p:sp>
        <p:nvSpPr>
          <p:cNvPr id="2" name="标题 1">
            <a:extLst>
              <a:ext uri="{FF2B5EF4-FFF2-40B4-BE49-F238E27FC236}">
                <a16:creationId xmlns:a16="http://schemas.microsoft.com/office/drawing/2014/main" id="{655EA793-6AD7-4761-A70E-320CDBC3E1D6}"/>
              </a:ext>
            </a:extLst>
          </p:cNvPr>
          <p:cNvSpPr>
            <a:spLocks noGrp="1"/>
          </p:cNvSpPr>
          <p:nvPr>
            <p:ph type="title"/>
          </p:nvPr>
        </p:nvSpPr>
        <p:spPr/>
        <p:txBody>
          <a:bodyPr/>
          <a:lstStyle/>
          <a:p>
            <a:r>
              <a:rPr lang="en-US" altLang="zh-CN" dirty="0"/>
              <a:t>Residue naming conventions in amber</a:t>
            </a:r>
            <a:endParaRPr lang="zh-CN" altLang="en-US" dirty="0"/>
          </a:p>
        </p:txBody>
      </p:sp>
      <p:sp>
        <p:nvSpPr>
          <p:cNvPr id="3" name="内容占位符 2">
            <a:extLst>
              <a:ext uri="{FF2B5EF4-FFF2-40B4-BE49-F238E27FC236}">
                <a16:creationId xmlns:a16="http://schemas.microsoft.com/office/drawing/2014/main" id="{D019F20A-3D6D-47B1-AB01-037638BB0840}"/>
              </a:ext>
            </a:extLst>
          </p:cNvPr>
          <p:cNvSpPr>
            <a:spLocks noGrp="1"/>
          </p:cNvSpPr>
          <p:nvPr>
            <p:ph idx="1"/>
          </p:nvPr>
        </p:nvSpPr>
        <p:spPr/>
        <p:txBody>
          <a:bodyPr>
            <a:normAutofit/>
          </a:bodyPr>
          <a:lstStyle/>
          <a:p>
            <a:r>
              <a:rPr lang="en-US" altLang="zh-CN" sz="2000" dirty="0" err="1"/>
              <a:t>Cys</a:t>
            </a:r>
            <a:r>
              <a:rPr lang="en-US" altLang="zh-CN" sz="2000" dirty="0"/>
              <a:t>: PDB residues named “CYS” are automatically converted into a free cysteine with a SH side chain end. If the cysteine is known to be in a S-S bridge, the residue name must be “CYX”. That SH would be called “HG” in PDB.</a:t>
            </a:r>
          </a:p>
          <a:p>
            <a:r>
              <a:rPr lang="en-US" altLang="zh-CN" sz="2000" dirty="0"/>
              <a:t>Asp, Glu, Lys: charged form would be ASP, GLU, LYS. Uncharged form must be “ASH”, “GLH”, “LYN”.</a:t>
            </a:r>
            <a:endParaRPr lang="zh-CN" altLang="en-US" sz="2000" dirty="0"/>
          </a:p>
        </p:txBody>
      </p:sp>
      <p:sp>
        <p:nvSpPr>
          <p:cNvPr id="10" name="文本框 9">
            <a:extLst>
              <a:ext uri="{FF2B5EF4-FFF2-40B4-BE49-F238E27FC236}">
                <a16:creationId xmlns:a16="http://schemas.microsoft.com/office/drawing/2014/main" id="{36243298-AC81-4510-B0A1-E9CB8CB1E4C4}"/>
              </a:ext>
            </a:extLst>
          </p:cNvPr>
          <p:cNvSpPr txBox="1"/>
          <p:nvPr/>
        </p:nvSpPr>
        <p:spPr>
          <a:xfrm>
            <a:off x="2519265" y="6308209"/>
            <a:ext cx="858417" cy="369332"/>
          </a:xfrm>
          <a:prstGeom prst="rect">
            <a:avLst/>
          </a:prstGeom>
          <a:noFill/>
        </p:spPr>
        <p:txBody>
          <a:bodyPr wrap="square" rtlCol="0">
            <a:spAutoFit/>
          </a:bodyPr>
          <a:lstStyle/>
          <a:p>
            <a:r>
              <a:rPr lang="en-US" altLang="zh-CN" dirty="0"/>
              <a:t>HD2</a:t>
            </a:r>
            <a:endParaRPr lang="zh-CN" altLang="en-US" dirty="0"/>
          </a:p>
        </p:txBody>
      </p:sp>
      <p:cxnSp>
        <p:nvCxnSpPr>
          <p:cNvPr id="12" name="直接箭头连接符 11">
            <a:extLst>
              <a:ext uri="{FF2B5EF4-FFF2-40B4-BE49-F238E27FC236}">
                <a16:creationId xmlns:a16="http://schemas.microsoft.com/office/drawing/2014/main" id="{E89F3A02-F6D2-4562-84AB-C09DD5E1042A}"/>
              </a:ext>
            </a:extLst>
          </p:cNvPr>
          <p:cNvCxnSpPr/>
          <p:nvPr/>
        </p:nvCxnSpPr>
        <p:spPr>
          <a:xfrm flipH="1" flipV="1">
            <a:off x="2724539" y="6027576"/>
            <a:ext cx="74645" cy="28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7333ED1-B8C2-4A1B-A24B-0A3E67A872C8}"/>
              </a:ext>
            </a:extLst>
          </p:cNvPr>
          <p:cNvSpPr txBox="1"/>
          <p:nvPr/>
        </p:nvSpPr>
        <p:spPr>
          <a:xfrm>
            <a:off x="396481" y="4856633"/>
            <a:ext cx="671804" cy="369332"/>
          </a:xfrm>
          <a:prstGeom prst="rect">
            <a:avLst/>
          </a:prstGeom>
          <a:noFill/>
        </p:spPr>
        <p:txBody>
          <a:bodyPr wrap="square" rtlCol="0">
            <a:spAutoFit/>
          </a:bodyPr>
          <a:lstStyle/>
          <a:p>
            <a:r>
              <a:rPr lang="en-US" altLang="zh-CN" dirty="0"/>
              <a:t>ASH</a:t>
            </a:r>
          </a:p>
        </p:txBody>
      </p:sp>
      <p:sp>
        <p:nvSpPr>
          <p:cNvPr id="14" name="文本框 13">
            <a:extLst>
              <a:ext uri="{FF2B5EF4-FFF2-40B4-BE49-F238E27FC236}">
                <a16:creationId xmlns:a16="http://schemas.microsoft.com/office/drawing/2014/main" id="{52E49667-EAFB-4DD4-81FC-B44A24887CCF}"/>
              </a:ext>
            </a:extLst>
          </p:cNvPr>
          <p:cNvSpPr txBox="1"/>
          <p:nvPr/>
        </p:nvSpPr>
        <p:spPr>
          <a:xfrm>
            <a:off x="3377682" y="4856633"/>
            <a:ext cx="699796" cy="369332"/>
          </a:xfrm>
          <a:prstGeom prst="rect">
            <a:avLst/>
          </a:prstGeom>
          <a:noFill/>
        </p:spPr>
        <p:txBody>
          <a:bodyPr wrap="square" rtlCol="0">
            <a:spAutoFit/>
          </a:bodyPr>
          <a:lstStyle/>
          <a:p>
            <a:r>
              <a:rPr lang="en-US" altLang="zh-CN" dirty="0"/>
              <a:t>GLH</a:t>
            </a:r>
            <a:endParaRPr lang="zh-CN" altLang="en-US" dirty="0"/>
          </a:p>
        </p:txBody>
      </p:sp>
      <p:sp>
        <p:nvSpPr>
          <p:cNvPr id="15" name="文本框 14">
            <a:extLst>
              <a:ext uri="{FF2B5EF4-FFF2-40B4-BE49-F238E27FC236}">
                <a16:creationId xmlns:a16="http://schemas.microsoft.com/office/drawing/2014/main" id="{DA17D418-54F6-4D60-9054-6BD7A9F216A5}"/>
              </a:ext>
            </a:extLst>
          </p:cNvPr>
          <p:cNvSpPr txBox="1"/>
          <p:nvPr/>
        </p:nvSpPr>
        <p:spPr>
          <a:xfrm>
            <a:off x="4664885" y="6319353"/>
            <a:ext cx="858417" cy="369332"/>
          </a:xfrm>
          <a:prstGeom prst="rect">
            <a:avLst/>
          </a:prstGeom>
          <a:noFill/>
        </p:spPr>
        <p:txBody>
          <a:bodyPr wrap="square" rtlCol="0">
            <a:spAutoFit/>
          </a:bodyPr>
          <a:lstStyle/>
          <a:p>
            <a:r>
              <a:rPr lang="en-US" altLang="zh-CN" dirty="0"/>
              <a:t>HE2</a:t>
            </a:r>
            <a:endParaRPr lang="zh-CN" altLang="en-US" dirty="0"/>
          </a:p>
        </p:txBody>
      </p:sp>
      <p:cxnSp>
        <p:nvCxnSpPr>
          <p:cNvPr id="17" name="直接箭头连接符 16">
            <a:extLst>
              <a:ext uri="{FF2B5EF4-FFF2-40B4-BE49-F238E27FC236}">
                <a16:creationId xmlns:a16="http://schemas.microsoft.com/office/drawing/2014/main" id="{138ADB9E-F4DE-48F7-8351-217A5A4B9B89}"/>
              </a:ext>
            </a:extLst>
          </p:cNvPr>
          <p:cNvCxnSpPr>
            <a:cxnSpLocks/>
          </p:cNvCxnSpPr>
          <p:nvPr/>
        </p:nvCxnSpPr>
        <p:spPr>
          <a:xfrm flipV="1">
            <a:off x="4954555" y="6176963"/>
            <a:ext cx="0" cy="142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E7201AE-45FB-4134-ACD4-E62CE4EC7320}"/>
              </a:ext>
            </a:extLst>
          </p:cNvPr>
          <p:cNvSpPr txBox="1"/>
          <p:nvPr/>
        </p:nvSpPr>
        <p:spPr>
          <a:xfrm>
            <a:off x="6361251" y="4856633"/>
            <a:ext cx="590011" cy="369332"/>
          </a:xfrm>
          <a:prstGeom prst="rect">
            <a:avLst/>
          </a:prstGeom>
          <a:noFill/>
        </p:spPr>
        <p:txBody>
          <a:bodyPr wrap="square" rtlCol="0">
            <a:spAutoFit/>
          </a:bodyPr>
          <a:lstStyle/>
          <a:p>
            <a:r>
              <a:rPr lang="en-US" altLang="zh-CN" dirty="0"/>
              <a:t>LYS</a:t>
            </a:r>
            <a:endParaRPr lang="zh-CN" altLang="en-US" dirty="0"/>
          </a:p>
        </p:txBody>
      </p:sp>
      <p:sp>
        <p:nvSpPr>
          <p:cNvPr id="20" name="文本框 19">
            <a:extLst>
              <a:ext uri="{FF2B5EF4-FFF2-40B4-BE49-F238E27FC236}">
                <a16:creationId xmlns:a16="http://schemas.microsoft.com/office/drawing/2014/main" id="{E8F17D06-0F61-49E0-8F8E-F3D54612574A}"/>
              </a:ext>
            </a:extLst>
          </p:cNvPr>
          <p:cNvSpPr txBox="1"/>
          <p:nvPr/>
        </p:nvSpPr>
        <p:spPr>
          <a:xfrm>
            <a:off x="7299023" y="6070346"/>
            <a:ext cx="1450125" cy="646331"/>
          </a:xfrm>
          <a:prstGeom prst="rect">
            <a:avLst/>
          </a:prstGeom>
          <a:noFill/>
        </p:spPr>
        <p:txBody>
          <a:bodyPr wrap="square" rtlCol="0">
            <a:spAutoFit/>
          </a:bodyPr>
          <a:lstStyle/>
          <a:p>
            <a:r>
              <a:rPr lang="en-US" altLang="zh-CN" dirty="0"/>
              <a:t>HZ1 would lost in LYN</a:t>
            </a:r>
            <a:endParaRPr lang="zh-CN" altLang="en-US" dirty="0"/>
          </a:p>
        </p:txBody>
      </p:sp>
      <p:cxnSp>
        <p:nvCxnSpPr>
          <p:cNvPr id="22" name="直接箭头连接符 21">
            <a:extLst>
              <a:ext uri="{FF2B5EF4-FFF2-40B4-BE49-F238E27FC236}">
                <a16:creationId xmlns:a16="http://schemas.microsoft.com/office/drawing/2014/main" id="{1CD8091D-ADAE-423B-9E74-98C9469D1491}"/>
              </a:ext>
            </a:extLst>
          </p:cNvPr>
          <p:cNvCxnSpPr/>
          <p:nvPr/>
        </p:nvCxnSpPr>
        <p:spPr>
          <a:xfrm flipH="1" flipV="1">
            <a:off x="7175241" y="6167892"/>
            <a:ext cx="195943" cy="80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00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ACAF4-7232-40DE-97D4-907A03DA3252}"/>
              </a:ext>
            </a:extLst>
          </p:cNvPr>
          <p:cNvSpPr>
            <a:spLocks noGrp="1"/>
          </p:cNvSpPr>
          <p:nvPr>
            <p:ph type="title"/>
          </p:nvPr>
        </p:nvSpPr>
        <p:spPr/>
        <p:txBody>
          <a:bodyPr/>
          <a:lstStyle/>
          <a:p>
            <a:r>
              <a:rPr lang="en-US" altLang="zh-CN" dirty="0"/>
              <a:t>Preprocess </a:t>
            </a:r>
            <a:r>
              <a:rPr lang="en-US" altLang="zh-CN" dirty="0" err="1"/>
              <a:t>pdb</a:t>
            </a:r>
            <a:r>
              <a:rPr lang="en-US" altLang="zh-CN" dirty="0"/>
              <a:t> file with Maestro</a:t>
            </a:r>
          </a:p>
        </p:txBody>
      </p:sp>
      <p:sp>
        <p:nvSpPr>
          <p:cNvPr id="3" name="内容占位符 2">
            <a:extLst>
              <a:ext uri="{FF2B5EF4-FFF2-40B4-BE49-F238E27FC236}">
                <a16:creationId xmlns:a16="http://schemas.microsoft.com/office/drawing/2014/main" id="{B0BE6A4A-7B55-497D-BC37-61FBAB73549E}"/>
              </a:ext>
            </a:extLst>
          </p:cNvPr>
          <p:cNvSpPr>
            <a:spLocks noGrp="1"/>
          </p:cNvSpPr>
          <p:nvPr>
            <p:ph idx="1"/>
          </p:nvPr>
        </p:nvSpPr>
        <p:spPr/>
        <p:txBody>
          <a:bodyPr>
            <a:normAutofit lnSpcReduction="10000"/>
          </a:bodyPr>
          <a:lstStyle/>
          <a:p>
            <a:r>
              <a:rPr lang="en-US" altLang="zh-CN" dirty="0"/>
              <a:t>If we use maestro to do protein </a:t>
            </a:r>
            <a:r>
              <a:rPr lang="en-US" altLang="zh-CN" dirty="0" err="1"/>
              <a:t>prepwizard</a:t>
            </a:r>
            <a:r>
              <a:rPr lang="en-US" altLang="zh-CN" dirty="0"/>
              <a:t>. Usually atom names would be readable for amber. But residue name won’t change.</a:t>
            </a:r>
          </a:p>
          <a:p>
            <a:r>
              <a:rPr lang="en-US" altLang="zh-CN" dirty="0"/>
              <a:t>We should read the </a:t>
            </a:r>
            <a:r>
              <a:rPr lang="en-US" altLang="zh-CN" dirty="0" err="1"/>
              <a:t>pdb</a:t>
            </a:r>
            <a:r>
              <a:rPr lang="en-US" altLang="zh-CN" dirty="0"/>
              <a:t> file generated, and change it’s residue name according to H information. For example, if a GLU has a HE2, we should change it’s name to GLH. With this step, we could use maestro to generate charged state for protein and use it in amber.</a:t>
            </a:r>
          </a:p>
          <a:p>
            <a:r>
              <a:rPr lang="en-US" altLang="zh-CN" dirty="0"/>
              <a:t>I write a script to do that, usage:</a:t>
            </a:r>
          </a:p>
          <a:p>
            <a:pPr marL="0" indent="0">
              <a:buNone/>
            </a:pPr>
            <a:r>
              <a:rPr lang="en-US" altLang="zh-CN" dirty="0"/>
              <a:t>python3 maestro2amber.py </a:t>
            </a:r>
            <a:r>
              <a:rPr lang="en-US" altLang="zh-CN" dirty="0" err="1"/>
              <a:t>inputPDB</a:t>
            </a:r>
            <a:r>
              <a:rPr lang="en-US" altLang="zh-CN" dirty="0"/>
              <a:t> </a:t>
            </a:r>
            <a:r>
              <a:rPr lang="en-US" altLang="zh-CN" dirty="0" err="1"/>
              <a:t>outputPDB</a:t>
            </a:r>
            <a:endParaRPr lang="en-US" altLang="zh-CN" dirty="0"/>
          </a:p>
          <a:p>
            <a:r>
              <a:rPr lang="en-US" altLang="zh-CN" dirty="0"/>
              <a:t>Please read my script, ensure you understand what I am doing. If things go wrong, you’ll have to do it by hand.</a:t>
            </a:r>
          </a:p>
          <a:p>
            <a:pPr marL="0" indent="0">
              <a:buNone/>
            </a:pPr>
            <a:endParaRPr lang="en-US" altLang="zh-CN" dirty="0"/>
          </a:p>
        </p:txBody>
      </p:sp>
    </p:spTree>
    <p:extLst>
      <p:ext uri="{BB962C8B-B14F-4D97-AF65-F5344CB8AC3E}">
        <p14:creationId xmlns:p14="http://schemas.microsoft.com/office/powerpoint/2010/main" val="3150867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4501D-32B8-440B-9C3B-FC62165FB0F6}"/>
              </a:ext>
            </a:extLst>
          </p:cNvPr>
          <p:cNvSpPr>
            <a:spLocks noGrp="1"/>
          </p:cNvSpPr>
          <p:nvPr>
            <p:ph type="title"/>
          </p:nvPr>
        </p:nvSpPr>
        <p:spPr/>
        <p:txBody>
          <a:bodyPr/>
          <a:lstStyle/>
          <a:p>
            <a:r>
              <a:rPr lang="en-US" altLang="zh-CN" dirty="0"/>
              <a:t>Preprocess </a:t>
            </a:r>
            <a:r>
              <a:rPr lang="en-US" altLang="zh-CN" dirty="0" err="1"/>
              <a:t>pdb</a:t>
            </a:r>
            <a:r>
              <a:rPr lang="en-US" altLang="zh-CN" dirty="0"/>
              <a:t> file with Maestro</a:t>
            </a:r>
            <a:endParaRPr lang="zh-CN" altLang="en-US" dirty="0"/>
          </a:p>
        </p:txBody>
      </p:sp>
      <p:sp>
        <p:nvSpPr>
          <p:cNvPr id="3" name="内容占位符 2">
            <a:extLst>
              <a:ext uri="{FF2B5EF4-FFF2-40B4-BE49-F238E27FC236}">
                <a16:creationId xmlns:a16="http://schemas.microsoft.com/office/drawing/2014/main" id="{B0FE1D64-1829-4DEE-86F0-A6CBB972E473}"/>
              </a:ext>
            </a:extLst>
          </p:cNvPr>
          <p:cNvSpPr>
            <a:spLocks noGrp="1"/>
          </p:cNvSpPr>
          <p:nvPr>
            <p:ph idx="1"/>
          </p:nvPr>
        </p:nvSpPr>
        <p:spPr/>
        <p:txBody>
          <a:bodyPr/>
          <a:lstStyle/>
          <a:p>
            <a:r>
              <a:rPr lang="en-US" altLang="zh-CN" dirty="0"/>
              <a:t>In maestro, capped residues would be ACE and NMA. </a:t>
            </a:r>
          </a:p>
          <a:p>
            <a:r>
              <a:rPr lang="en-US" altLang="zh-CN" dirty="0"/>
              <a:t>In amber, corresponding residue names would be ACE and NME! And you need to change PDB atom names for ACE and NME.</a:t>
            </a:r>
          </a:p>
          <a:p>
            <a:r>
              <a:rPr lang="en-US" altLang="zh-CN" dirty="0"/>
              <a:t>For ACE, atom names would be H1,CH3,H2,H3,C,O</a:t>
            </a:r>
          </a:p>
          <a:p>
            <a:r>
              <a:rPr lang="en-US" altLang="zh-CN" dirty="0"/>
              <a:t>For NME, atom names would be N, H, CH3, HH31, HH32, HH33.</a:t>
            </a:r>
          </a:p>
          <a:p>
            <a:r>
              <a:rPr lang="en-US" altLang="zh-CN" dirty="0"/>
              <a:t>Do it by hand~  </a:t>
            </a:r>
            <a:endParaRPr lang="zh-CN" altLang="en-US" dirty="0"/>
          </a:p>
        </p:txBody>
      </p:sp>
      <p:pic>
        <p:nvPicPr>
          <p:cNvPr id="5" name="图片 4">
            <a:extLst>
              <a:ext uri="{FF2B5EF4-FFF2-40B4-BE49-F238E27FC236}">
                <a16:creationId xmlns:a16="http://schemas.microsoft.com/office/drawing/2014/main" id="{097419D7-41B9-44CF-A019-144D76E10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68" y="4893238"/>
            <a:ext cx="4787382" cy="706004"/>
          </a:xfrm>
          <a:prstGeom prst="rect">
            <a:avLst/>
          </a:prstGeom>
        </p:spPr>
      </p:pic>
      <p:pic>
        <p:nvPicPr>
          <p:cNvPr id="7" name="图片 6">
            <a:extLst>
              <a:ext uri="{FF2B5EF4-FFF2-40B4-BE49-F238E27FC236}">
                <a16:creationId xmlns:a16="http://schemas.microsoft.com/office/drawing/2014/main" id="{01BC123B-3CB5-4368-8DE1-99488A711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72" y="4893238"/>
            <a:ext cx="5146828" cy="831299"/>
          </a:xfrm>
          <a:prstGeom prst="rect">
            <a:avLst/>
          </a:prstGeom>
        </p:spPr>
      </p:pic>
    </p:spTree>
    <p:extLst>
      <p:ext uri="{BB962C8B-B14F-4D97-AF65-F5344CB8AC3E}">
        <p14:creationId xmlns:p14="http://schemas.microsoft.com/office/powerpoint/2010/main" val="2969079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904D8-F980-41E5-92EB-6C1A4D2B3EEA}"/>
              </a:ext>
            </a:extLst>
          </p:cNvPr>
          <p:cNvSpPr>
            <a:spLocks noGrp="1"/>
          </p:cNvSpPr>
          <p:nvPr>
            <p:ph type="title"/>
          </p:nvPr>
        </p:nvSpPr>
        <p:spPr/>
        <p:txBody>
          <a:bodyPr/>
          <a:lstStyle/>
          <a:p>
            <a:r>
              <a:rPr lang="en-US" altLang="zh-CN" dirty="0"/>
              <a:t>Rename non-standard residues</a:t>
            </a:r>
            <a:endParaRPr lang="zh-CN" altLang="en-US" dirty="0"/>
          </a:p>
        </p:txBody>
      </p:sp>
      <p:pic>
        <p:nvPicPr>
          <p:cNvPr id="9" name="内容占位符 8">
            <a:extLst>
              <a:ext uri="{FF2B5EF4-FFF2-40B4-BE49-F238E27FC236}">
                <a16:creationId xmlns:a16="http://schemas.microsoft.com/office/drawing/2014/main" id="{653A5A3F-136C-4433-B256-CAE2A0CC8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81411"/>
            <a:ext cx="6772275" cy="1352550"/>
          </a:xfrm>
        </p:spPr>
      </p:pic>
      <p:pic>
        <p:nvPicPr>
          <p:cNvPr id="11" name="图片 10">
            <a:extLst>
              <a:ext uri="{FF2B5EF4-FFF2-40B4-BE49-F238E27FC236}">
                <a16:creationId xmlns:a16="http://schemas.microsoft.com/office/drawing/2014/main" id="{D6720615-7B78-4CE4-9ED0-EDCB7734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24684"/>
            <a:ext cx="5790131" cy="2923649"/>
          </a:xfrm>
          <a:prstGeom prst="rect">
            <a:avLst/>
          </a:prstGeom>
        </p:spPr>
      </p:pic>
      <p:sp>
        <p:nvSpPr>
          <p:cNvPr id="12" name="文本框 11">
            <a:extLst>
              <a:ext uri="{FF2B5EF4-FFF2-40B4-BE49-F238E27FC236}">
                <a16:creationId xmlns:a16="http://schemas.microsoft.com/office/drawing/2014/main" id="{705FF279-F228-4499-BF95-4E0C0F05DFBA}"/>
              </a:ext>
            </a:extLst>
          </p:cNvPr>
          <p:cNvSpPr txBox="1"/>
          <p:nvPr/>
        </p:nvSpPr>
        <p:spPr>
          <a:xfrm>
            <a:off x="7492482" y="3741576"/>
            <a:ext cx="2995126" cy="923330"/>
          </a:xfrm>
          <a:prstGeom prst="rect">
            <a:avLst/>
          </a:prstGeom>
          <a:noFill/>
        </p:spPr>
        <p:txBody>
          <a:bodyPr wrap="square" rtlCol="0">
            <a:spAutoFit/>
          </a:bodyPr>
          <a:lstStyle/>
          <a:p>
            <a:r>
              <a:rPr lang="en-US" altLang="zh-CN" dirty="0"/>
              <a:t>Rename the non-standard. So it has the same name with .lib file I made.</a:t>
            </a:r>
            <a:endParaRPr lang="zh-CN" altLang="en-US" dirty="0"/>
          </a:p>
        </p:txBody>
      </p:sp>
    </p:spTree>
    <p:extLst>
      <p:ext uri="{BB962C8B-B14F-4D97-AF65-F5344CB8AC3E}">
        <p14:creationId xmlns:p14="http://schemas.microsoft.com/office/powerpoint/2010/main" val="2703351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CEC08-552E-4CAD-B44F-93954F86A25A}"/>
              </a:ext>
            </a:extLst>
          </p:cNvPr>
          <p:cNvSpPr>
            <a:spLocks noGrp="1"/>
          </p:cNvSpPr>
          <p:nvPr>
            <p:ph type="title"/>
          </p:nvPr>
        </p:nvSpPr>
        <p:spPr/>
        <p:txBody>
          <a:bodyPr/>
          <a:lstStyle/>
          <a:p>
            <a:r>
              <a:rPr lang="en-US" altLang="zh-CN" dirty="0"/>
              <a:t>maestro name error</a:t>
            </a:r>
            <a:endParaRPr lang="zh-CN" altLang="en-US" dirty="0"/>
          </a:p>
        </p:txBody>
      </p:sp>
      <p:pic>
        <p:nvPicPr>
          <p:cNvPr id="5" name="内容占位符 4">
            <a:extLst>
              <a:ext uri="{FF2B5EF4-FFF2-40B4-BE49-F238E27FC236}">
                <a16:creationId xmlns:a16="http://schemas.microsoft.com/office/drawing/2014/main" id="{69A78171-C7B2-428B-BAF4-AC6C848B40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67317"/>
            <a:ext cx="6762750" cy="2276475"/>
          </a:xfrm>
        </p:spPr>
      </p:pic>
      <p:sp>
        <p:nvSpPr>
          <p:cNvPr id="6" name="文本框 5">
            <a:extLst>
              <a:ext uri="{FF2B5EF4-FFF2-40B4-BE49-F238E27FC236}">
                <a16:creationId xmlns:a16="http://schemas.microsoft.com/office/drawing/2014/main" id="{DA4E2D5B-CD56-4198-B5CD-C140B38C2897}"/>
              </a:ext>
            </a:extLst>
          </p:cNvPr>
          <p:cNvSpPr txBox="1"/>
          <p:nvPr/>
        </p:nvSpPr>
        <p:spPr>
          <a:xfrm>
            <a:off x="709127" y="4520421"/>
            <a:ext cx="7184571" cy="646331"/>
          </a:xfrm>
          <a:prstGeom prst="rect">
            <a:avLst/>
          </a:prstGeom>
          <a:noFill/>
        </p:spPr>
        <p:txBody>
          <a:bodyPr wrap="square" rtlCol="0">
            <a:spAutoFit/>
          </a:bodyPr>
          <a:lstStyle/>
          <a:p>
            <a:r>
              <a:rPr lang="en-US" altLang="zh-CN" dirty="0"/>
              <a:t>The output from maestro. Some atom name are wrong, I have to correct them by hand so it has the same name with records in .lib file.</a:t>
            </a:r>
            <a:endParaRPr lang="zh-CN" altLang="en-US" dirty="0"/>
          </a:p>
        </p:txBody>
      </p:sp>
      <p:cxnSp>
        <p:nvCxnSpPr>
          <p:cNvPr id="8" name="直接箭头连接符 7">
            <a:extLst>
              <a:ext uri="{FF2B5EF4-FFF2-40B4-BE49-F238E27FC236}">
                <a16:creationId xmlns:a16="http://schemas.microsoft.com/office/drawing/2014/main" id="{36B9A6BE-4CFB-439D-9316-B63B545619DF}"/>
              </a:ext>
            </a:extLst>
          </p:cNvPr>
          <p:cNvCxnSpPr/>
          <p:nvPr/>
        </p:nvCxnSpPr>
        <p:spPr>
          <a:xfrm flipH="1" flipV="1">
            <a:off x="2062065" y="4243792"/>
            <a:ext cx="139959" cy="608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C097543-2011-40FD-AAEB-3DAF0ACA6AE4}"/>
              </a:ext>
            </a:extLst>
          </p:cNvPr>
          <p:cNvSpPr/>
          <p:nvPr/>
        </p:nvSpPr>
        <p:spPr>
          <a:xfrm>
            <a:off x="709127" y="5530334"/>
            <a:ext cx="11041886" cy="646331"/>
          </a:xfrm>
          <a:prstGeom prst="rect">
            <a:avLst/>
          </a:prstGeom>
        </p:spPr>
        <p:txBody>
          <a:bodyPr wrap="square">
            <a:spAutoFit/>
          </a:bodyPr>
          <a:lstStyle/>
          <a:p>
            <a:r>
              <a:rPr lang="en-US" altLang="zh-CN" dirty="0"/>
              <a:t>In $AMBERHOME/</a:t>
            </a:r>
            <a:r>
              <a:rPr lang="en-US" altLang="zh-CN" dirty="0" err="1"/>
              <a:t>dat</a:t>
            </a:r>
            <a:r>
              <a:rPr lang="en-US" altLang="zh-CN" dirty="0"/>
              <a:t>/leap/lib, there are files called aminoacid12.lib, aminoacidnt12.lib, aminoacidct12.lib. That where you find right atom name for standard residues. For non-standard residues, look for your own .lib file.</a:t>
            </a:r>
            <a:endParaRPr lang="zh-CN" altLang="en-US" dirty="0"/>
          </a:p>
        </p:txBody>
      </p:sp>
    </p:spTree>
    <p:extLst>
      <p:ext uri="{BB962C8B-B14F-4D97-AF65-F5344CB8AC3E}">
        <p14:creationId xmlns:p14="http://schemas.microsoft.com/office/powerpoint/2010/main" val="10067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B620E-0B8F-433A-8BBF-DCED64DC6CB0}"/>
              </a:ext>
            </a:extLst>
          </p:cNvPr>
          <p:cNvSpPr>
            <a:spLocks noGrp="1"/>
          </p:cNvSpPr>
          <p:nvPr>
            <p:ph type="title"/>
          </p:nvPr>
        </p:nvSpPr>
        <p:spPr/>
        <p:txBody>
          <a:bodyPr/>
          <a:lstStyle/>
          <a:p>
            <a:r>
              <a:rPr lang="en-US" altLang="zh-CN" dirty="0" err="1"/>
              <a:t>Tleap</a:t>
            </a:r>
            <a:r>
              <a:rPr lang="en-US" altLang="zh-CN" dirty="0"/>
              <a:t> and </a:t>
            </a:r>
            <a:r>
              <a:rPr lang="en-US" altLang="zh-CN" dirty="0" err="1"/>
              <a:t>xleap</a:t>
            </a:r>
            <a:endParaRPr lang="zh-CN" altLang="en-US" dirty="0"/>
          </a:p>
        </p:txBody>
      </p:sp>
      <p:pic>
        <p:nvPicPr>
          <p:cNvPr id="13" name="图片 12">
            <a:extLst>
              <a:ext uri="{FF2B5EF4-FFF2-40B4-BE49-F238E27FC236}">
                <a16:creationId xmlns:a16="http://schemas.microsoft.com/office/drawing/2014/main" id="{C2375643-B1B9-4519-BBF0-A26FD8E90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82" y="1436914"/>
            <a:ext cx="4434859" cy="1453384"/>
          </a:xfrm>
          <a:prstGeom prst="rect">
            <a:avLst/>
          </a:prstGeom>
        </p:spPr>
      </p:pic>
      <p:sp>
        <p:nvSpPr>
          <p:cNvPr id="16" name="文本框 15">
            <a:extLst>
              <a:ext uri="{FF2B5EF4-FFF2-40B4-BE49-F238E27FC236}">
                <a16:creationId xmlns:a16="http://schemas.microsoft.com/office/drawing/2014/main" id="{7FD3F415-9ED0-4EA5-A68A-F981F730365C}"/>
              </a:ext>
            </a:extLst>
          </p:cNvPr>
          <p:cNvSpPr txBox="1"/>
          <p:nvPr/>
        </p:nvSpPr>
        <p:spPr>
          <a:xfrm>
            <a:off x="838200" y="2946424"/>
            <a:ext cx="8501743" cy="2031325"/>
          </a:xfrm>
          <a:prstGeom prst="rect">
            <a:avLst/>
          </a:prstGeom>
          <a:noFill/>
        </p:spPr>
        <p:txBody>
          <a:bodyPr wrap="square" rtlCol="0">
            <a:spAutoFit/>
          </a:bodyPr>
          <a:lstStyle/>
          <a:p>
            <a:r>
              <a:rPr lang="en-US" altLang="zh-CN" dirty="0"/>
              <a:t>source leaprc.protein.ff14SB</a:t>
            </a:r>
          </a:p>
          <a:p>
            <a:r>
              <a:rPr lang="en-US" altLang="zh-CN" dirty="0"/>
              <a:t>source leaprc.water.tip3p</a:t>
            </a:r>
          </a:p>
          <a:p>
            <a:r>
              <a:rPr lang="en-US" altLang="zh-CN" dirty="0" err="1"/>
              <a:t>loadoff</a:t>
            </a:r>
            <a:r>
              <a:rPr lang="en-US" altLang="zh-CN" dirty="0"/>
              <a:t> G76.lib</a:t>
            </a:r>
          </a:p>
          <a:p>
            <a:r>
              <a:rPr lang="en-US" altLang="zh-CN" dirty="0" err="1"/>
              <a:t>loadoff</a:t>
            </a:r>
            <a:r>
              <a:rPr lang="en-US" altLang="zh-CN" dirty="0"/>
              <a:t> L11.lib</a:t>
            </a:r>
          </a:p>
          <a:p>
            <a:r>
              <a:rPr lang="en-US" altLang="zh-CN" dirty="0" err="1"/>
              <a:t>loadamberparams</a:t>
            </a:r>
            <a:r>
              <a:rPr lang="en-US" altLang="zh-CN" dirty="0"/>
              <a:t> </a:t>
            </a:r>
            <a:r>
              <a:rPr lang="en-US" altLang="zh-CN" dirty="0" err="1"/>
              <a:t>frcmod.known</a:t>
            </a:r>
            <a:endParaRPr lang="en-US" altLang="zh-CN" dirty="0"/>
          </a:p>
          <a:p>
            <a:r>
              <a:rPr lang="en-US" altLang="zh-CN" dirty="0"/>
              <a:t>mol = </a:t>
            </a:r>
            <a:r>
              <a:rPr lang="en-US" altLang="zh-CN" dirty="0" err="1"/>
              <a:t>loadpdb</a:t>
            </a:r>
            <a:r>
              <a:rPr lang="en-US" altLang="zh-CN" dirty="0"/>
              <a:t> Cez.pdb</a:t>
            </a:r>
          </a:p>
          <a:p>
            <a:r>
              <a:rPr lang="en-US" altLang="zh-CN" dirty="0"/>
              <a:t>check mol</a:t>
            </a:r>
            <a:endParaRPr lang="zh-CN" altLang="en-US" dirty="0"/>
          </a:p>
        </p:txBody>
      </p:sp>
      <p:cxnSp>
        <p:nvCxnSpPr>
          <p:cNvPr id="18" name="直接箭头连接符 17">
            <a:extLst>
              <a:ext uri="{FF2B5EF4-FFF2-40B4-BE49-F238E27FC236}">
                <a16:creationId xmlns:a16="http://schemas.microsoft.com/office/drawing/2014/main" id="{ED803D18-486A-495F-BFFD-0E5F3672AAB3}"/>
              </a:ext>
            </a:extLst>
          </p:cNvPr>
          <p:cNvCxnSpPr/>
          <p:nvPr/>
        </p:nvCxnSpPr>
        <p:spPr>
          <a:xfrm flipH="1">
            <a:off x="4655976" y="3030400"/>
            <a:ext cx="3181738" cy="6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2E57566-6BEE-4AC1-A32D-07DDE0A2ADFA}"/>
              </a:ext>
            </a:extLst>
          </p:cNvPr>
          <p:cNvSpPr txBox="1"/>
          <p:nvPr/>
        </p:nvSpPr>
        <p:spPr>
          <a:xfrm>
            <a:off x="7996335" y="2763705"/>
            <a:ext cx="3172408" cy="369332"/>
          </a:xfrm>
          <a:prstGeom prst="rect">
            <a:avLst/>
          </a:prstGeom>
          <a:noFill/>
        </p:spPr>
        <p:txBody>
          <a:bodyPr wrap="square" rtlCol="0">
            <a:spAutoFit/>
          </a:bodyPr>
          <a:lstStyle/>
          <a:p>
            <a:r>
              <a:rPr lang="en-US" altLang="zh-CN" dirty="0"/>
              <a:t>Load parameters for protein.</a:t>
            </a:r>
            <a:endParaRPr lang="zh-CN" altLang="en-US" dirty="0"/>
          </a:p>
        </p:txBody>
      </p:sp>
      <p:sp>
        <p:nvSpPr>
          <p:cNvPr id="20" name="文本框 19">
            <a:extLst>
              <a:ext uri="{FF2B5EF4-FFF2-40B4-BE49-F238E27FC236}">
                <a16:creationId xmlns:a16="http://schemas.microsoft.com/office/drawing/2014/main" id="{24924B00-3173-4991-89C6-E8333615847F}"/>
              </a:ext>
            </a:extLst>
          </p:cNvPr>
          <p:cNvSpPr txBox="1"/>
          <p:nvPr/>
        </p:nvSpPr>
        <p:spPr>
          <a:xfrm>
            <a:off x="8010331" y="3123707"/>
            <a:ext cx="2976465" cy="369332"/>
          </a:xfrm>
          <a:prstGeom prst="rect">
            <a:avLst/>
          </a:prstGeom>
          <a:noFill/>
        </p:spPr>
        <p:txBody>
          <a:bodyPr wrap="square" rtlCol="0">
            <a:spAutoFit/>
          </a:bodyPr>
          <a:lstStyle/>
          <a:p>
            <a:r>
              <a:rPr lang="en-US" altLang="zh-CN" dirty="0"/>
              <a:t>Load parameters for water</a:t>
            </a:r>
            <a:endParaRPr lang="zh-CN" altLang="en-US" dirty="0"/>
          </a:p>
        </p:txBody>
      </p:sp>
      <p:cxnSp>
        <p:nvCxnSpPr>
          <p:cNvPr id="22" name="直接箭头连接符 21">
            <a:extLst>
              <a:ext uri="{FF2B5EF4-FFF2-40B4-BE49-F238E27FC236}">
                <a16:creationId xmlns:a16="http://schemas.microsoft.com/office/drawing/2014/main" id="{37ED95A7-3E07-4AA6-8EA7-5CE21E72A985}"/>
              </a:ext>
            </a:extLst>
          </p:cNvPr>
          <p:cNvCxnSpPr>
            <a:stCxn id="20" idx="1"/>
          </p:cNvCxnSpPr>
          <p:nvPr/>
        </p:nvCxnSpPr>
        <p:spPr>
          <a:xfrm flipH="1">
            <a:off x="3508310" y="3308373"/>
            <a:ext cx="4502021" cy="113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1000D8D-18AB-4D9C-9C88-1DF5F4FD8948}"/>
              </a:ext>
            </a:extLst>
          </p:cNvPr>
          <p:cNvSpPr txBox="1"/>
          <p:nvPr/>
        </p:nvSpPr>
        <p:spPr>
          <a:xfrm>
            <a:off x="8042987" y="3668375"/>
            <a:ext cx="2911151" cy="369332"/>
          </a:xfrm>
          <a:prstGeom prst="rect">
            <a:avLst/>
          </a:prstGeom>
          <a:noFill/>
        </p:spPr>
        <p:txBody>
          <a:bodyPr wrap="square" rtlCol="0">
            <a:spAutoFit/>
          </a:bodyPr>
          <a:lstStyle/>
          <a:p>
            <a:r>
              <a:rPr lang="en-US" altLang="zh-CN" dirty="0"/>
              <a:t>Load self-made parameters</a:t>
            </a:r>
            <a:endParaRPr lang="zh-CN" altLang="en-US" dirty="0"/>
          </a:p>
        </p:txBody>
      </p:sp>
      <p:cxnSp>
        <p:nvCxnSpPr>
          <p:cNvPr id="25" name="直接箭头连接符 24">
            <a:extLst>
              <a:ext uri="{FF2B5EF4-FFF2-40B4-BE49-F238E27FC236}">
                <a16:creationId xmlns:a16="http://schemas.microsoft.com/office/drawing/2014/main" id="{28D21345-9F72-44E9-A5E8-7FE51AB4D717}"/>
              </a:ext>
            </a:extLst>
          </p:cNvPr>
          <p:cNvCxnSpPr/>
          <p:nvPr/>
        </p:nvCxnSpPr>
        <p:spPr>
          <a:xfrm flipH="1">
            <a:off x="4506686" y="3962086"/>
            <a:ext cx="3331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右大括号 25">
            <a:extLst>
              <a:ext uri="{FF2B5EF4-FFF2-40B4-BE49-F238E27FC236}">
                <a16:creationId xmlns:a16="http://schemas.microsoft.com/office/drawing/2014/main" id="{D51AFDBF-48C0-4517-B428-5FD8D09FA5A3}"/>
              </a:ext>
            </a:extLst>
          </p:cNvPr>
          <p:cNvSpPr/>
          <p:nvPr/>
        </p:nvSpPr>
        <p:spPr>
          <a:xfrm>
            <a:off x="4189445" y="3668375"/>
            <a:ext cx="214604" cy="630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8EA14D67-5E9F-4CDE-BD39-4BFC13D2E5CE}"/>
              </a:ext>
            </a:extLst>
          </p:cNvPr>
          <p:cNvCxnSpPr/>
          <p:nvPr/>
        </p:nvCxnSpPr>
        <p:spPr>
          <a:xfrm flipH="1">
            <a:off x="3582955" y="4476645"/>
            <a:ext cx="4427376" cy="7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417BFCD-2C69-4789-A4D4-922273C1B969}"/>
              </a:ext>
            </a:extLst>
          </p:cNvPr>
          <p:cNvSpPr txBox="1"/>
          <p:nvPr/>
        </p:nvSpPr>
        <p:spPr>
          <a:xfrm>
            <a:off x="7156580" y="4213043"/>
            <a:ext cx="4928118" cy="369332"/>
          </a:xfrm>
          <a:prstGeom prst="rect">
            <a:avLst/>
          </a:prstGeom>
          <a:noFill/>
        </p:spPr>
        <p:txBody>
          <a:bodyPr wrap="square" rtlCol="0">
            <a:spAutoFit/>
          </a:bodyPr>
          <a:lstStyle/>
          <a:p>
            <a:r>
              <a:rPr lang="en-US" altLang="zh-CN" dirty="0"/>
              <a:t>Load </a:t>
            </a:r>
            <a:r>
              <a:rPr lang="en-US" altLang="zh-CN" dirty="0" err="1"/>
              <a:t>pdb</a:t>
            </a:r>
            <a:r>
              <a:rPr lang="en-US" altLang="zh-CN" dirty="0"/>
              <a:t> file, use a variable name to hold it.</a:t>
            </a:r>
            <a:endParaRPr lang="zh-CN" altLang="en-US" dirty="0"/>
          </a:p>
        </p:txBody>
      </p:sp>
      <p:sp>
        <p:nvSpPr>
          <p:cNvPr id="30" name="文本框 29">
            <a:extLst>
              <a:ext uri="{FF2B5EF4-FFF2-40B4-BE49-F238E27FC236}">
                <a16:creationId xmlns:a16="http://schemas.microsoft.com/office/drawing/2014/main" id="{3209495D-7F65-4893-8F7C-B77DC77EF613}"/>
              </a:ext>
            </a:extLst>
          </p:cNvPr>
          <p:cNvSpPr txBox="1"/>
          <p:nvPr/>
        </p:nvSpPr>
        <p:spPr>
          <a:xfrm>
            <a:off x="8349343" y="4621438"/>
            <a:ext cx="3108649" cy="369332"/>
          </a:xfrm>
          <a:prstGeom prst="rect">
            <a:avLst/>
          </a:prstGeom>
          <a:noFill/>
        </p:spPr>
        <p:txBody>
          <a:bodyPr wrap="square" rtlCol="0">
            <a:spAutoFit/>
          </a:bodyPr>
          <a:lstStyle/>
          <a:p>
            <a:r>
              <a:rPr lang="en-US" altLang="zh-CN" dirty="0"/>
              <a:t>See if anything is wrong</a:t>
            </a:r>
            <a:endParaRPr lang="zh-CN" altLang="en-US" dirty="0"/>
          </a:p>
        </p:txBody>
      </p:sp>
      <p:cxnSp>
        <p:nvCxnSpPr>
          <p:cNvPr id="32" name="直接箭头连接符 31">
            <a:extLst>
              <a:ext uri="{FF2B5EF4-FFF2-40B4-BE49-F238E27FC236}">
                <a16:creationId xmlns:a16="http://schemas.microsoft.com/office/drawing/2014/main" id="{DA86028D-5AD3-4794-9C40-56EB55AC839F}"/>
              </a:ext>
            </a:extLst>
          </p:cNvPr>
          <p:cNvCxnSpPr>
            <a:stCxn id="30" idx="1"/>
          </p:cNvCxnSpPr>
          <p:nvPr/>
        </p:nvCxnSpPr>
        <p:spPr>
          <a:xfrm flipH="1">
            <a:off x="2080727" y="4806104"/>
            <a:ext cx="6268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079AF492-8DFA-40A5-8BD5-FBE8611D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76" y="5472981"/>
            <a:ext cx="3228975" cy="419100"/>
          </a:xfrm>
          <a:prstGeom prst="rect">
            <a:avLst/>
          </a:prstGeom>
        </p:spPr>
      </p:pic>
      <p:sp>
        <p:nvSpPr>
          <p:cNvPr id="35" name="文本框 34">
            <a:extLst>
              <a:ext uri="{FF2B5EF4-FFF2-40B4-BE49-F238E27FC236}">
                <a16:creationId xmlns:a16="http://schemas.microsoft.com/office/drawing/2014/main" id="{BFBDEC6E-3F17-4276-B9B5-710255B353D2}"/>
              </a:ext>
            </a:extLst>
          </p:cNvPr>
          <p:cNvSpPr txBox="1"/>
          <p:nvPr/>
        </p:nvSpPr>
        <p:spPr>
          <a:xfrm>
            <a:off x="5962261" y="1436914"/>
            <a:ext cx="3172408" cy="369332"/>
          </a:xfrm>
          <a:prstGeom prst="rect">
            <a:avLst/>
          </a:prstGeom>
          <a:noFill/>
        </p:spPr>
        <p:txBody>
          <a:bodyPr wrap="square" rtlCol="0">
            <a:spAutoFit/>
          </a:bodyPr>
          <a:lstStyle/>
          <a:p>
            <a:r>
              <a:rPr lang="en-US" altLang="zh-CN" dirty="0"/>
              <a:t>Open </a:t>
            </a:r>
            <a:r>
              <a:rPr lang="en-US" altLang="zh-CN" dirty="0" err="1"/>
              <a:t>tleap</a:t>
            </a:r>
            <a:r>
              <a:rPr lang="en-US" altLang="zh-CN" dirty="0"/>
              <a:t> or </a:t>
            </a:r>
            <a:r>
              <a:rPr lang="en-US" altLang="zh-CN" dirty="0" err="1"/>
              <a:t>xleap</a:t>
            </a:r>
            <a:endParaRPr lang="zh-CN" altLang="en-US" dirty="0"/>
          </a:p>
        </p:txBody>
      </p:sp>
      <p:sp>
        <p:nvSpPr>
          <p:cNvPr id="36" name="文本框 35">
            <a:extLst>
              <a:ext uri="{FF2B5EF4-FFF2-40B4-BE49-F238E27FC236}">
                <a16:creationId xmlns:a16="http://schemas.microsoft.com/office/drawing/2014/main" id="{60AFBEF6-4D3D-4228-8639-2D58D6231DFE}"/>
              </a:ext>
            </a:extLst>
          </p:cNvPr>
          <p:cNvSpPr txBox="1"/>
          <p:nvPr/>
        </p:nvSpPr>
        <p:spPr>
          <a:xfrm>
            <a:off x="3922745" y="5346492"/>
            <a:ext cx="2584580" cy="646331"/>
          </a:xfrm>
          <a:prstGeom prst="rect">
            <a:avLst/>
          </a:prstGeom>
          <a:noFill/>
        </p:spPr>
        <p:txBody>
          <a:bodyPr wrap="square" rtlCol="0">
            <a:spAutoFit/>
          </a:bodyPr>
          <a:lstStyle/>
          <a:p>
            <a:r>
              <a:rPr lang="en-US" altLang="zh-CN" dirty="0"/>
              <a:t>In my case, things went wrong. Why?</a:t>
            </a:r>
            <a:endParaRPr lang="zh-CN" altLang="en-US" dirty="0"/>
          </a:p>
        </p:txBody>
      </p:sp>
      <p:pic>
        <p:nvPicPr>
          <p:cNvPr id="38" name="图片 37">
            <a:extLst>
              <a:ext uri="{FF2B5EF4-FFF2-40B4-BE49-F238E27FC236}">
                <a16:creationId xmlns:a16="http://schemas.microsoft.com/office/drawing/2014/main" id="{4326EB9C-29F8-4990-BBEE-3754E4356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45" y="6188480"/>
            <a:ext cx="6781800" cy="342900"/>
          </a:xfrm>
          <a:prstGeom prst="rect">
            <a:avLst/>
          </a:prstGeom>
        </p:spPr>
      </p:pic>
      <p:sp>
        <p:nvSpPr>
          <p:cNvPr id="39" name="文本框 38">
            <a:extLst>
              <a:ext uri="{FF2B5EF4-FFF2-40B4-BE49-F238E27FC236}">
                <a16:creationId xmlns:a16="http://schemas.microsoft.com/office/drawing/2014/main" id="{DAFC53D5-9358-4438-BD8C-EEAB62F4F36F}"/>
              </a:ext>
            </a:extLst>
          </p:cNvPr>
          <p:cNvSpPr txBox="1"/>
          <p:nvPr/>
        </p:nvSpPr>
        <p:spPr>
          <a:xfrm>
            <a:off x="7241720" y="5434550"/>
            <a:ext cx="4513683" cy="1200329"/>
          </a:xfrm>
          <a:prstGeom prst="rect">
            <a:avLst/>
          </a:prstGeom>
          <a:noFill/>
        </p:spPr>
        <p:txBody>
          <a:bodyPr wrap="square" rtlCol="0">
            <a:spAutoFit/>
          </a:bodyPr>
          <a:lstStyle/>
          <a:p>
            <a:r>
              <a:rPr lang="en-US" altLang="zh-CN" dirty="0"/>
              <a:t>If I see the </a:t>
            </a:r>
            <a:r>
              <a:rPr lang="en-US" altLang="zh-CN" dirty="0" err="1"/>
              <a:t>pdb</a:t>
            </a:r>
            <a:r>
              <a:rPr lang="en-US" altLang="zh-CN" dirty="0"/>
              <a:t>, for example, I will find for MET437, there are two hydrogen called H. I have to correct the atom name. look for the right atom name in .lib files</a:t>
            </a:r>
            <a:endParaRPr lang="zh-CN" altLang="en-US" dirty="0"/>
          </a:p>
        </p:txBody>
      </p:sp>
    </p:spTree>
    <p:extLst>
      <p:ext uri="{BB962C8B-B14F-4D97-AF65-F5344CB8AC3E}">
        <p14:creationId xmlns:p14="http://schemas.microsoft.com/office/powerpoint/2010/main" val="1517194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23202-91FA-43D7-928B-342752D674E3}"/>
              </a:ext>
            </a:extLst>
          </p:cNvPr>
          <p:cNvSpPr>
            <a:spLocks noGrp="1"/>
          </p:cNvSpPr>
          <p:nvPr>
            <p:ph type="title"/>
          </p:nvPr>
        </p:nvSpPr>
        <p:spPr/>
        <p:txBody>
          <a:bodyPr/>
          <a:lstStyle/>
          <a:p>
            <a:r>
              <a:rPr lang="en-US" altLang="zh-CN" dirty="0"/>
              <a:t>Save a </a:t>
            </a:r>
            <a:r>
              <a:rPr lang="en-US" altLang="zh-CN" dirty="0" err="1"/>
              <a:t>pdb</a:t>
            </a:r>
            <a:r>
              <a:rPr lang="en-US" altLang="zh-CN" dirty="0"/>
              <a:t> file from </a:t>
            </a:r>
            <a:r>
              <a:rPr lang="en-US" altLang="zh-CN" dirty="0" err="1"/>
              <a:t>tleap</a:t>
            </a:r>
            <a:endParaRPr lang="zh-CN" altLang="en-US" dirty="0"/>
          </a:p>
        </p:txBody>
      </p:sp>
      <p:sp>
        <p:nvSpPr>
          <p:cNvPr id="3" name="内容占位符 2">
            <a:extLst>
              <a:ext uri="{FF2B5EF4-FFF2-40B4-BE49-F238E27FC236}">
                <a16:creationId xmlns:a16="http://schemas.microsoft.com/office/drawing/2014/main" id="{C554B091-4F6A-43B6-853F-41659C2F237E}"/>
              </a:ext>
            </a:extLst>
          </p:cNvPr>
          <p:cNvSpPr>
            <a:spLocks noGrp="1"/>
          </p:cNvSpPr>
          <p:nvPr>
            <p:ph idx="1"/>
          </p:nvPr>
        </p:nvSpPr>
        <p:spPr/>
        <p:txBody>
          <a:bodyPr/>
          <a:lstStyle/>
          <a:p>
            <a:r>
              <a:rPr lang="en-US" altLang="zh-CN" dirty="0"/>
              <a:t>After adjust all atom names, in </a:t>
            </a:r>
            <a:r>
              <a:rPr lang="en-US" altLang="zh-CN" dirty="0" err="1"/>
              <a:t>tleap</a:t>
            </a:r>
            <a:r>
              <a:rPr lang="en-US" altLang="zh-CN" dirty="0"/>
              <a:t>, type</a:t>
            </a:r>
          </a:p>
          <a:p>
            <a:pPr marL="0" indent="0">
              <a:buNone/>
            </a:pPr>
            <a:r>
              <a:rPr lang="en-US" altLang="zh-CN" dirty="0" err="1"/>
              <a:t>savepdb</a:t>
            </a:r>
            <a:r>
              <a:rPr lang="en-US" altLang="zh-CN" dirty="0"/>
              <a:t> mol Cez_amber.pdb</a:t>
            </a:r>
          </a:p>
          <a:p>
            <a:r>
              <a:rPr lang="en-US" altLang="zh-CN" dirty="0"/>
              <a:t>If I look through this file, I will find there is a unexpected TER, delete it by hand. I don’t know why it’s here.</a:t>
            </a:r>
            <a:endParaRPr lang="zh-CN" altLang="en-US" dirty="0"/>
          </a:p>
        </p:txBody>
      </p:sp>
      <p:pic>
        <p:nvPicPr>
          <p:cNvPr id="5" name="图片 4">
            <a:extLst>
              <a:ext uri="{FF2B5EF4-FFF2-40B4-BE49-F238E27FC236}">
                <a16:creationId xmlns:a16="http://schemas.microsoft.com/office/drawing/2014/main" id="{8F18DD01-EC09-49C9-BA63-8D2D85FC4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45" y="3735789"/>
            <a:ext cx="4806274" cy="1858426"/>
          </a:xfrm>
          <a:prstGeom prst="rect">
            <a:avLst/>
          </a:prstGeom>
        </p:spPr>
      </p:pic>
    </p:spTree>
    <p:extLst>
      <p:ext uri="{BB962C8B-B14F-4D97-AF65-F5344CB8AC3E}">
        <p14:creationId xmlns:p14="http://schemas.microsoft.com/office/powerpoint/2010/main" val="266841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0ED9F-D280-485E-AB5D-66183DD017CC}"/>
              </a:ext>
            </a:extLst>
          </p:cNvPr>
          <p:cNvSpPr>
            <a:spLocks noGrp="1"/>
          </p:cNvSpPr>
          <p:nvPr>
            <p:ph type="title"/>
          </p:nvPr>
        </p:nvSpPr>
        <p:spPr/>
        <p:txBody>
          <a:bodyPr/>
          <a:lstStyle/>
          <a:p>
            <a:r>
              <a:rPr lang="en-US" altLang="zh-CN" dirty="0"/>
              <a:t>After everything is right</a:t>
            </a:r>
            <a:endParaRPr lang="zh-CN" altLang="en-US" dirty="0"/>
          </a:p>
        </p:txBody>
      </p:sp>
      <p:sp>
        <p:nvSpPr>
          <p:cNvPr id="8" name="文本框 7">
            <a:extLst>
              <a:ext uri="{FF2B5EF4-FFF2-40B4-BE49-F238E27FC236}">
                <a16:creationId xmlns:a16="http://schemas.microsoft.com/office/drawing/2014/main" id="{30D3BE7E-A7A5-43E4-96D5-0C0D3A06507A}"/>
              </a:ext>
            </a:extLst>
          </p:cNvPr>
          <p:cNvSpPr txBox="1"/>
          <p:nvPr/>
        </p:nvSpPr>
        <p:spPr>
          <a:xfrm>
            <a:off x="838200" y="1525331"/>
            <a:ext cx="4823298" cy="3416320"/>
          </a:xfrm>
          <a:prstGeom prst="rect">
            <a:avLst/>
          </a:prstGeom>
          <a:noFill/>
        </p:spPr>
        <p:txBody>
          <a:bodyPr wrap="square" rtlCol="0">
            <a:spAutoFit/>
          </a:bodyPr>
          <a:lstStyle/>
          <a:p>
            <a:r>
              <a:rPr lang="en-US" altLang="zh-CN" dirty="0"/>
              <a:t>In a </a:t>
            </a:r>
            <a:r>
              <a:rPr lang="en-US" altLang="zh-CN" dirty="0" err="1"/>
              <a:t>tleap</a:t>
            </a:r>
            <a:r>
              <a:rPr lang="en-US" altLang="zh-CN" dirty="0"/>
              <a:t> or </a:t>
            </a:r>
            <a:r>
              <a:rPr lang="en-US" altLang="zh-CN" dirty="0" err="1"/>
              <a:t>xleap</a:t>
            </a:r>
            <a:r>
              <a:rPr lang="en-US" altLang="zh-CN" dirty="0"/>
              <a:t>:</a:t>
            </a:r>
          </a:p>
          <a:p>
            <a:r>
              <a:rPr lang="en-US" altLang="zh-CN" dirty="0"/>
              <a:t> source leaprc.protein.ff14SB</a:t>
            </a:r>
          </a:p>
          <a:p>
            <a:r>
              <a:rPr lang="en-US" altLang="zh-CN" dirty="0"/>
              <a:t> source leaprc.water.tip3p</a:t>
            </a:r>
          </a:p>
          <a:p>
            <a:r>
              <a:rPr lang="en-US" altLang="zh-CN" dirty="0"/>
              <a:t> </a:t>
            </a:r>
            <a:r>
              <a:rPr lang="en-US" altLang="zh-CN" dirty="0" err="1"/>
              <a:t>loadoff</a:t>
            </a:r>
            <a:r>
              <a:rPr lang="en-US" altLang="zh-CN" dirty="0"/>
              <a:t> G76.lib</a:t>
            </a:r>
          </a:p>
          <a:p>
            <a:r>
              <a:rPr lang="en-US" altLang="zh-CN" dirty="0"/>
              <a:t> </a:t>
            </a:r>
            <a:r>
              <a:rPr lang="en-US" altLang="zh-CN" dirty="0" err="1"/>
              <a:t>loadoff</a:t>
            </a:r>
            <a:r>
              <a:rPr lang="en-US" altLang="zh-CN" dirty="0"/>
              <a:t> L11.lib</a:t>
            </a:r>
          </a:p>
          <a:p>
            <a:r>
              <a:rPr lang="en-US" altLang="zh-CN" dirty="0"/>
              <a:t> </a:t>
            </a:r>
            <a:r>
              <a:rPr lang="en-US" altLang="zh-CN" dirty="0" err="1"/>
              <a:t>loadamberparams</a:t>
            </a:r>
            <a:r>
              <a:rPr lang="en-US" altLang="zh-CN" dirty="0"/>
              <a:t> </a:t>
            </a:r>
            <a:r>
              <a:rPr lang="en-US" altLang="zh-CN" dirty="0" err="1"/>
              <a:t>frcmod.known</a:t>
            </a:r>
            <a:endParaRPr lang="en-US" altLang="zh-CN" dirty="0"/>
          </a:p>
          <a:p>
            <a:r>
              <a:rPr lang="en-US" altLang="zh-CN" dirty="0"/>
              <a:t> mol = </a:t>
            </a:r>
            <a:r>
              <a:rPr lang="en-US" altLang="zh-CN" dirty="0" err="1"/>
              <a:t>loadpdb</a:t>
            </a:r>
            <a:r>
              <a:rPr lang="en-US" altLang="zh-CN" dirty="0"/>
              <a:t> Cez_amber.pdb</a:t>
            </a:r>
          </a:p>
          <a:p>
            <a:r>
              <a:rPr lang="en-US" altLang="zh-CN" dirty="0"/>
              <a:t> bond mol.397.NZ mol.386.C</a:t>
            </a:r>
          </a:p>
          <a:p>
            <a:r>
              <a:rPr lang="en-US" altLang="zh-CN" dirty="0"/>
              <a:t> </a:t>
            </a:r>
            <a:r>
              <a:rPr lang="en-US" altLang="zh-CN" dirty="0" err="1"/>
              <a:t>solvateBox</a:t>
            </a:r>
            <a:r>
              <a:rPr lang="en-US" altLang="zh-CN" dirty="0"/>
              <a:t> mol TIP3PBOX 10.0</a:t>
            </a:r>
          </a:p>
          <a:p>
            <a:r>
              <a:rPr lang="en-US" altLang="zh-CN" dirty="0"/>
              <a:t> charge mol</a:t>
            </a:r>
          </a:p>
          <a:p>
            <a:r>
              <a:rPr lang="en-US" altLang="zh-CN" dirty="0"/>
              <a:t> addIons2 mol NA 0</a:t>
            </a:r>
          </a:p>
          <a:p>
            <a:r>
              <a:rPr lang="en-US" altLang="zh-CN" dirty="0"/>
              <a:t> </a:t>
            </a:r>
            <a:r>
              <a:rPr lang="en-US" altLang="zh-CN" dirty="0" err="1"/>
              <a:t>saveAmberParm</a:t>
            </a:r>
            <a:r>
              <a:rPr lang="en-US" altLang="zh-CN" dirty="0"/>
              <a:t> mol </a:t>
            </a:r>
            <a:r>
              <a:rPr lang="en-US" altLang="zh-CN" dirty="0" err="1"/>
              <a:t>cez.prmtop</a:t>
            </a:r>
            <a:r>
              <a:rPr lang="en-US" altLang="zh-CN" dirty="0"/>
              <a:t> </a:t>
            </a:r>
            <a:r>
              <a:rPr lang="en-US" altLang="zh-CN" dirty="0" err="1"/>
              <a:t>cez.inpcrd</a:t>
            </a:r>
            <a:endParaRPr lang="zh-CN" altLang="en-US" dirty="0"/>
          </a:p>
        </p:txBody>
      </p:sp>
      <p:pic>
        <p:nvPicPr>
          <p:cNvPr id="10" name="图片 9">
            <a:extLst>
              <a:ext uri="{FF2B5EF4-FFF2-40B4-BE49-F238E27FC236}">
                <a16:creationId xmlns:a16="http://schemas.microsoft.com/office/drawing/2014/main" id="{C0721EC1-B269-4EAA-8353-1706D29B9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344" y="1196502"/>
            <a:ext cx="3392758" cy="2451268"/>
          </a:xfrm>
          <a:prstGeom prst="rect">
            <a:avLst/>
          </a:prstGeom>
        </p:spPr>
      </p:pic>
      <p:sp>
        <p:nvSpPr>
          <p:cNvPr id="13" name="文本框 12">
            <a:extLst>
              <a:ext uri="{FF2B5EF4-FFF2-40B4-BE49-F238E27FC236}">
                <a16:creationId xmlns:a16="http://schemas.microsoft.com/office/drawing/2014/main" id="{3FA7282C-0D99-4E39-836E-EEBBD3D25238}"/>
              </a:ext>
            </a:extLst>
          </p:cNvPr>
          <p:cNvSpPr txBox="1"/>
          <p:nvPr/>
        </p:nvSpPr>
        <p:spPr>
          <a:xfrm>
            <a:off x="6096000" y="1931174"/>
            <a:ext cx="2137940" cy="923330"/>
          </a:xfrm>
          <a:prstGeom prst="rect">
            <a:avLst/>
          </a:prstGeom>
          <a:noFill/>
        </p:spPr>
        <p:txBody>
          <a:bodyPr wrap="square" rtlCol="0">
            <a:spAutoFit/>
          </a:bodyPr>
          <a:lstStyle/>
          <a:p>
            <a:r>
              <a:rPr lang="en-US" altLang="zh-CN" dirty="0"/>
              <a:t>This command create a bond between two atoms</a:t>
            </a:r>
            <a:endParaRPr lang="zh-CN" altLang="en-US" dirty="0"/>
          </a:p>
        </p:txBody>
      </p:sp>
      <p:cxnSp>
        <p:nvCxnSpPr>
          <p:cNvPr id="15" name="直接箭头连接符 14">
            <a:extLst>
              <a:ext uri="{FF2B5EF4-FFF2-40B4-BE49-F238E27FC236}">
                <a16:creationId xmlns:a16="http://schemas.microsoft.com/office/drawing/2014/main" id="{7D9115B0-2276-4FF0-BA26-16023AFFB99C}"/>
              </a:ext>
            </a:extLst>
          </p:cNvPr>
          <p:cNvCxnSpPr/>
          <p:nvPr/>
        </p:nvCxnSpPr>
        <p:spPr>
          <a:xfrm flipH="1">
            <a:off x="3803515" y="2422136"/>
            <a:ext cx="2665379" cy="122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6F19917-F3E9-4C43-8E1E-A321D2C25E0D}"/>
              </a:ext>
            </a:extLst>
          </p:cNvPr>
          <p:cNvCxnSpPr/>
          <p:nvPr/>
        </p:nvCxnSpPr>
        <p:spPr>
          <a:xfrm>
            <a:off x="7616757" y="2538919"/>
            <a:ext cx="669587" cy="1011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B2A9357-AB43-4B72-AFDF-7C238A24BD09}"/>
              </a:ext>
            </a:extLst>
          </p:cNvPr>
          <p:cNvSpPr txBox="1"/>
          <p:nvPr/>
        </p:nvSpPr>
        <p:spPr>
          <a:xfrm>
            <a:off x="5606374" y="3703590"/>
            <a:ext cx="2735094" cy="369332"/>
          </a:xfrm>
          <a:prstGeom prst="rect">
            <a:avLst/>
          </a:prstGeom>
          <a:noFill/>
        </p:spPr>
        <p:txBody>
          <a:bodyPr wrap="square" rtlCol="0">
            <a:spAutoFit/>
          </a:bodyPr>
          <a:lstStyle/>
          <a:p>
            <a:r>
              <a:rPr lang="en-US" altLang="zh-CN" dirty="0"/>
              <a:t>Solvate the structure</a:t>
            </a:r>
            <a:endParaRPr lang="zh-CN" altLang="en-US" dirty="0"/>
          </a:p>
        </p:txBody>
      </p:sp>
      <p:cxnSp>
        <p:nvCxnSpPr>
          <p:cNvPr id="20" name="直接箭头连接符 19">
            <a:extLst>
              <a:ext uri="{FF2B5EF4-FFF2-40B4-BE49-F238E27FC236}">
                <a16:creationId xmlns:a16="http://schemas.microsoft.com/office/drawing/2014/main" id="{BF6F253A-1F42-4C23-A31C-E47A62F0B82D}"/>
              </a:ext>
            </a:extLst>
          </p:cNvPr>
          <p:cNvCxnSpPr>
            <a:stCxn id="18" idx="1"/>
          </p:cNvCxnSpPr>
          <p:nvPr/>
        </p:nvCxnSpPr>
        <p:spPr>
          <a:xfrm flipH="1">
            <a:off x="4134255" y="3888256"/>
            <a:ext cx="147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71AE059-9223-49CE-976E-E7AEF04668F1}"/>
              </a:ext>
            </a:extLst>
          </p:cNvPr>
          <p:cNvSpPr txBox="1"/>
          <p:nvPr/>
        </p:nvSpPr>
        <p:spPr>
          <a:xfrm>
            <a:off x="5606374" y="4004661"/>
            <a:ext cx="6017604" cy="369332"/>
          </a:xfrm>
          <a:prstGeom prst="rect">
            <a:avLst/>
          </a:prstGeom>
          <a:noFill/>
        </p:spPr>
        <p:txBody>
          <a:bodyPr wrap="square" rtlCol="0">
            <a:spAutoFit/>
          </a:bodyPr>
          <a:lstStyle/>
          <a:p>
            <a:r>
              <a:rPr lang="en-US" altLang="zh-CN" dirty="0"/>
              <a:t>See the net charge of the mol, in this case it’s negative</a:t>
            </a:r>
            <a:endParaRPr lang="zh-CN" altLang="en-US" dirty="0"/>
          </a:p>
        </p:txBody>
      </p:sp>
      <p:cxnSp>
        <p:nvCxnSpPr>
          <p:cNvPr id="23" name="直接箭头连接符 22">
            <a:extLst>
              <a:ext uri="{FF2B5EF4-FFF2-40B4-BE49-F238E27FC236}">
                <a16:creationId xmlns:a16="http://schemas.microsoft.com/office/drawing/2014/main" id="{C096C345-81E3-415E-BE33-9DB3B08FE309}"/>
              </a:ext>
            </a:extLst>
          </p:cNvPr>
          <p:cNvCxnSpPr>
            <a:cxnSpLocks/>
          </p:cNvCxnSpPr>
          <p:nvPr/>
        </p:nvCxnSpPr>
        <p:spPr>
          <a:xfrm flipH="1" flipV="1">
            <a:off x="2159541" y="4163439"/>
            <a:ext cx="3446833" cy="2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81D9F27-A430-46B1-98EB-19473DAE1ACC}"/>
              </a:ext>
            </a:extLst>
          </p:cNvPr>
          <p:cNvSpPr txBox="1"/>
          <p:nvPr/>
        </p:nvSpPr>
        <p:spPr>
          <a:xfrm>
            <a:off x="5606374" y="4288490"/>
            <a:ext cx="5136204" cy="369332"/>
          </a:xfrm>
          <a:prstGeom prst="rect">
            <a:avLst/>
          </a:prstGeom>
          <a:noFill/>
        </p:spPr>
        <p:txBody>
          <a:bodyPr wrap="square" rtlCol="0">
            <a:spAutoFit/>
          </a:bodyPr>
          <a:lstStyle/>
          <a:p>
            <a:r>
              <a:rPr lang="en-US" altLang="zh-CN" dirty="0"/>
              <a:t>Use Na+ to neutralize the charge to zero</a:t>
            </a:r>
            <a:endParaRPr lang="zh-CN" altLang="en-US" dirty="0"/>
          </a:p>
        </p:txBody>
      </p:sp>
      <p:cxnSp>
        <p:nvCxnSpPr>
          <p:cNvPr id="28" name="直接箭头连接符 27">
            <a:extLst>
              <a:ext uri="{FF2B5EF4-FFF2-40B4-BE49-F238E27FC236}">
                <a16:creationId xmlns:a16="http://schemas.microsoft.com/office/drawing/2014/main" id="{81CF262C-2B3F-4EA6-A6BB-78F8911EEFE8}"/>
              </a:ext>
            </a:extLst>
          </p:cNvPr>
          <p:cNvCxnSpPr>
            <a:stCxn id="25" idx="1"/>
          </p:cNvCxnSpPr>
          <p:nvPr/>
        </p:nvCxnSpPr>
        <p:spPr>
          <a:xfrm flipH="1">
            <a:off x="3015574" y="4473156"/>
            <a:ext cx="2590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66FD960C-94B3-4546-8A24-51AA7B97A804}"/>
              </a:ext>
            </a:extLst>
          </p:cNvPr>
          <p:cNvSpPr txBox="1"/>
          <p:nvPr/>
        </p:nvSpPr>
        <p:spPr>
          <a:xfrm>
            <a:off x="5661498" y="5225480"/>
            <a:ext cx="5505855" cy="369332"/>
          </a:xfrm>
          <a:prstGeom prst="rect">
            <a:avLst/>
          </a:prstGeom>
          <a:noFill/>
        </p:spPr>
        <p:txBody>
          <a:bodyPr wrap="square" rtlCol="0">
            <a:spAutoFit/>
          </a:bodyPr>
          <a:lstStyle/>
          <a:p>
            <a:r>
              <a:rPr lang="en-US" altLang="zh-CN" dirty="0"/>
              <a:t>Save .</a:t>
            </a:r>
            <a:r>
              <a:rPr lang="en-US" altLang="zh-CN" dirty="0" err="1"/>
              <a:t>prmtop</a:t>
            </a:r>
            <a:r>
              <a:rPr lang="en-US" altLang="zh-CN" dirty="0"/>
              <a:t> and .</a:t>
            </a:r>
            <a:r>
              <a:rPr lang="en-US" altLang="zh-CN" dirty="0" err="1"/>
              <a:t>inpcrd</a:t>
            </a:r>
            <a:r>
              <a:rPr lang="en-US" altLang="zh-CN" dirty="0"/>
              <a:t> files for MD simulation</a:t>
            </a:r>
            <a:endParaRPr lang="zh-CN" altLang="en-US" dirty="0"/>
          </a:p>
        </p:txBody>
      </p:sp>
      <p:cxnSp>
        <p:nvCxnSpPr>
          <p:cNvPr id="31" name="直接箭头连接符 30">
            <a:extLst>
              <a:ext uri="{FF2B5EF4-FFF2-40B4-BE49-F238E27FC236}">
                <a16:creationId xmlns:a16="http://schemas.microsoft.com/office/drawing/2014/main" id="{BE8A78EF-1997-4445-888F-059824509318}"/>
              </a:ext>
            </a:extLst>
          </p:cNvPr>
          <p:cNvCxnSpPr/>
          <p:nvPr/>
        </p:nvCxnSpPr>
        <p:spPr>
          <a:xfrm flipH="1" flipV="1">
            <a:off x="5243209" y="4941651"/>
            <a:ext cx="525293" cy="3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818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514F2-4BD5-46F5-9B1F-D989F7F5FBCD}"/>
              </a:ext>
            </a:extLst>
          </p:cNvPr>
          <p:cNvSpPr>
            <a:spLocks noGrp="1"/>
          </p:cNvSpPr>
          <p:nvPr>
            <p:ph type="title"/>
          </p:nvPr>
        </p:nvSpPr>
        <p:spPr/>
        <p:txBody>
          <a:bodyPr/>
          <a:lstStyle/>
          <a:p>
            <a:r>
              <a:rPr lang="en-US" altLang="zh-CN" dirty="0"/>
              <a:t>All steps for a membrane protein</a:t>
            </a:r>
            <a:endParaRPr lang="zh-CN" altLang="en-US" dirty="0"/>
          </a:p>
        </p:txBody>
      </p:sp>
      <p:sp>
        <p:nvSpPr>
          <p:cNvPr id="3" name="内容占位符 2">
            <a:extLst>
              <a:ext uri="{FF2B5EF4-FFF2-40B4-BE49-F238E27FC236}">
                <a16:creationId xmlns:a16="http://schemas.microsoft.com/office/drawing/2014/main" id="{6BD4AB0B-AFA5-443D-9C4A-2FDD6048115C}"/>
              </a:ext>
            </a:extLst>
          </p:cNvPr>
          <p:cNvSpPr>
            <a:spLocks noGrp="1"/>
          </p:cNvSpPr>
          <p:nvPr>
            <p:ph idx="1"/>
          </p:nvPr>
        </p:nvSpPr>
        <p:spPr/>
        <p:txBody>
          <a:bodyPr/>
          <a:lstStyle/>
          <a:p>
            <a:r>
              <a:rPr lang="en-US" altLang="zh-CN" dirty="0"/>
              <a:t>Preprocess </a:t>
            </a:r>
            <a:r>
              <a:rPr lang="en-US" altLang="zh-CN" dirty="0" err="1"/>
              <a:t>pdb</a:t>
            </a:r>
            <a:r>
              <a:rPr lang="en-US" altLang="zh-CN" dirty="0"/>
              <a:t> file</a:t>
            </a:r>
          </a:p>
          <a:p>
            <a:r>
              <a:rPr lang="en-US" altLang="zh-CN" dirty="0"/>
              <a:t>Use charm-GUI to generate membrane</a:t>
            </a:r>
          </a:p>
          <a:p>
            <a:r>
              <a:rPr lang="en-US" altLang="zh-CN" dirty="0"/>
              <a:t>Convert charm format files into amber readable files</a:t>
            </a:r>
          </a:p>
          <a:p>
            <a:r>
              <a:rPr lang="en-US" altLang="zh-CN" dirty="0"/>
              <a:t>Generate .lib and .</a:t>
            </a:r>
            <a:r>
              <a:rPr lang="en-US" altLang="zh-CN" dirty="0" err="1"/>
              <a:t>frcmod</a:t>
            </a:r>
            <a:r>
              <a:rPr lang="en-US" altLang="zh-CN" dirty="0"/>
              <a:t> files for ligands</a:t>
            </a:r>
          </a:p>
          <a:p>
            <a:r>
              <a:rPr lang="en-US" altLang="zh-CN" dirty="0"/>
              <a:t>Generate .</a:t>
            </a:r>
            <a:r>
              <a:rPr lang="en-US" altLang="zh-CN" dirty="0" err="1"/>
              <a:t>prmtop</a:t>
            </a:r>
            <a:r>
              <a:rPr lang="en-US" altLang="zh-CN" dirty="0"/>
              <a:t> and .</a:t>
            </a:r>
            <a:r>
              <a:rPr lang="en-US" altLang="zh-CN" dirty="0" err="1"/>
              <a:t>inpcrd</a:t>
            </a:r>
            <a:r>
              <a:rPr lang="en-US" altLang="zh-CN" dirty="0"/>
              <a:t> file</a:t>
            </a:r>
          </a:p>
          <a:p>
            <a:r>
              <a:rPr lang="en-US" altLang="zh-CN" dirty="0"/>
              <a:t>Run simulation</a:t>
            </a:r>
            <a:endParaRPr lang="zh-CN" altLang="en-US" dirty="0"/>
          </a:p>
        </p:txBody>
      </p:sp>
      <p:sp>
        <p:nvSpPr>
          <p:cNvPr id="4" name="文本框 3">
            <a:extLst>
              <a:ext uri="{FF2B5EF4-FFF2-40B4-BE49-F238E27FC236}">
                <a16:creationId xmlns:a16="http://schemas.microsoft.com/office/drawing/2014/main" id="{6B2D274C-B2D0-419E-8FA5-94631F7C2096}"/>
              </a:ext>
            </a:extLst>
          </p:cNvPr>
          <p:cNvSpPr txBox="1"/>
          <p:nvPr/>
        </p:nvSpPr>
        <p:spPr>
          <a:xfrm>
            <a:off x="6820678" y="1456293"/>
            <a:ext cx="4320073" cy="369332"/>
          </a:xfrm>
          <a:prstGeom prst="rect">
            <a:avLst/>
          </a:prstGeom>
          <a:noFill/>
        </p:spPr>
        <p:txBody>
          <a:bodyPr wrap="square" rtlCol="0">
            <a:spAutoFit/>
          </a:bodyPr>
          <a:lstStyle/>
          <a:p>
            <a:r>
              <a:rPr lang="en-US" altLang="zh-CN" b="1" dirty="0"/>
              <a:t>All comes from Wu Meng’s experience.</a:t>
            </a:r>
            <a:endParaRPr lang="zh-CN" altLang="en-US" b="1" dirty="0"/>
          </a:p>
        </p:txBody>
      </p:sp>
    </p:spTree>
    <p:extLst>
      <p:ext uri="{BB962C8B-B14F-4D97-AF65-F5344CB8AC3E}">
        <p14:creationId xmlns:p14="http://schemas.microsoft.com/office/powerpoint/2010/main" val="69830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56097-AA9E-4DB2-86A6-5D840AB562B1}"/>
              </a:ext>
            </a:extLst>
          </p:cNvPr>
          <p:cNvSpPr>
            <a:spLocks noGrp="1"/>
          </p:cNvSpPr>
          <p:nvPr>
            <p:ph type="title"/>
          </p:nvPr>
        </p:nvSpPr>
        <p:spPr/>
        <p:txBody>
          <a:bodyPr/>
          <a:lstStyle/>
          <a:p>
            <a:r>
              <a:rPr lang="en-US" altLang="zh-CN" dirty="0"/>
              <a:t>Forcefield</a:t>
            </a:r>
            <a:endParaRPr lang="zh-CN" altLang="en-US" dirty="0"/>
          </a:p>
        </p:txBody>
      </p:sp>
      <p:pic>
        <p:nvPicPr>
          <p:cNvPr id="4" name="内容占位符 3">
            <a:extLst>
              <a:ext uri="{FF2B5EF4-FFF2-40B4-BE49-F238E27FC236}">
                <a16:creationId xmlns:a16="http://schemas.microsoft.com/office/drawing/2014/main" id="{31AA8ACC-56AB-4D9A-A012-34D4A234BB29}"/>
              </a:ext>
            </a:extLst>
          </p:cNvPr>
          <p:cNvPicPr>
            <a:picLocks noGrp="1" noChangeAspect="1"/>
          </p:cNvPicPr>
          <p:nvPr>
            <p:ph idx="1"/>
          </p:nvPr>
        </p:nvPicPr>
        <p:blipFill>
          <a:blip r:embed="rId2"/>
          <a:stretch>
            <a:fillRect/>
          </a:stretch>
        </p:blipFill>
        <p:spPr>
          <a:xfrm>
            <a:off x="6924675" y="1543213"/>
            <a:ext cx="2962275" cy="400050"/>
          </a:xfrm>
          <a:prstGeom prst="rect">
            <a:avLst/>
          </a:prstGeom>
        </p:spPr>
      </p:pic>
      <p:pic>
        <p:nvPicPr>
          <p:cNvPr id="5" name="图片 4">
            <a:extLst>
              <a:ext uri="{FF2B5EF4-FFF2-40B4-BE49-F238E27FC236}">
                <a16:creationId xmlns:a16="http://schemas.microsoft.com/office/drawing/2014/main" id="{5820D05B-5AFD-48D2-8C19-2E9425A617E6}"/>
              </a:ext>
            </a:extLst>
          </p:cNvPr>
          <p:cNvPicPr>
            <a:picLocks noChangeAspect="1"/>
          </p:cNvPicPr>
          <p:nvPr/>
        </p:nvPicPr>
        <p:blipFill>
          <a:blip r:embed="rId3"/>
          <a:stretch>
            <a:fillRect/>
          </a:stretch>
        </p:blipFill>
        <p:spPr>
          <a:xfrm>
            <a:off x="7581900" y="2155518"/>
            <a:ext cx="2305050" cy="438150"/>
          </a:xfrm>
          <a:prstGeom prst="rect">
            <a:avLst/>
          </a:prstGeom>
        </p:spPr>
      </p:pic>
      <p:pic>
        <p:nvPicPr>
          <p:cNvPr id="6" name="图片 5">
            <a:extLst>
              <a:ext uri="{FF2B5EF4-FFF2-40B4-BE49-F238E27FC236}">
                <a16:creationId xmlns:a16="http://schemas.microsoft.com/office/drawing/2014/main" id="{B80BBD8B-1EEB-4D11-A9AA-995D23B8CE18}"/>
              </a:ext>
            </a:extLst>
          </p:cNvPr>
          <p:cNvPicPr>
            <a:picLocks noChangeAspect="1"/>
          </p:cNvPicPr>
          <p:nvPr/>
        </p:nvPicPr>
        <p:blipFill>
          <a:blip r:embed="rId4"/>
          <a:stretch>
            <a:fillRect/>
          </a:stretch>
        </p:blipFill>
        <p:spPr>
          <a:xfrm>
            <a:off x="7581900" y="2805923"/>
            <a:ext cx="3771900" cy="523875"/>
          </a:xfrm>
          <a:prstGeom prst="rect">
            <a:avLst/>
          </a:prstGeom>
        </p:spPr>
      </p:pic>
      <p:pic>
        <p:nvPicPr>
          <p:cNvPr id="8" name="图片 7">
            <a:extLst>
              <a:ext uri="{FF2B5EF4-FFF2-40B4-BE49-F238E27FC236}">
                <a16:creationId xmlns:a16="http://schemas.microsoft.com/office/drawing/2014/main" id="{C205255D-9EB8-4EBB-B152-D11E14300585}"/>
              </a:ext>
            </a:extLst>
          </p:cNvPr>
          <p:cNvPicPr>
            <a:picLocks noChangeAspect="1"/>
          </p:cNvPicPr>
          <p:nvPr/>
        </p:nvPicPr>
        <p:blipFill>
          <a:blip r:embed="rId5"/>
          <a:stretch>
            <a:fillRect/>
          </a:stretch>
        </p:blipFill>
        <p:spPr>
          <a:xfrm>
            <a:off x="838200" y="1543213"/>
            <a:ext cx="4514850" cy="3629025"/>
          </a:xfrm>
          <a:prstGeom prst="rect">
            <a:avLst/>
          </a:prstGeom>
        </p:spPr>
      </p:pic>
      <p:sp>
        <p:nvSpPr>
          <p:cNvPr id="10" name="文本框 9">
            <a:extLst>
              <a:ext uri="{FF2B5EF4-FFF2-40B4-BE49-F238E27FC236}">
                <a16:creationId xmlns:a16="http://schemas.microsoft.com/office/drawing/2014/main" id="{FD3EBB6E-E38F-486D-985A-A7F4B588FF0F}"/>
              </a:ext>
            </a:extLst>
          </p:cNvPr>
          <p:cNvSpPr txBox="1"/>
          <p:nvPr/>
        </p:nvSpPr>
        <p:spPr>
          <a:xfrm>
            <a:off x="6774024" y="1027906"/>
            <a:ext cx="3771899" cy="369332"/>
          </a:xfrm>
          <a:prstGeom prst="rect">
            <a:avLst/>
          </a:prstGeom>
          <a:noFill/>
        </p:spPr>
        <p:txBody>
          <a:bodyPr wrap="square" rtlCol="0">
            <a:spAutoFit/>
          </a:bodyPr>
          <a:lstStyle/>
          <a:p>
            <a:r>
              <a:rPr lang="en-US" altLang="zh-CN" dirty="0"/>
              <a:t>Forcefield function form in amber</a:t>
            </a:r>
            <a:endParaRPr lang="zh-CN" altLang="en-US" dirty="0"/>
          </a:p>
        </p:txBody>
      </p:sp>
      <p:cxnSp>
        <p:nvCxnSpPr>
          <p:cNvPr id="14" name="直接箭头连接符 13">
            <a:extLst>
              <a:ext uri="{FF2B5EF4-FFF2-40B4-BE49-F238E27FC236}">
                <a16:creationId xmlns:a16="http://schemas.microsoft.com/office/drawing/2014/main" id="{40235974-ACB9-4C44-8311-F51BCFAE614C}"/>
              </a:ext>
            </a:extLst>
          </p:cNvPr>
          <p:cNvCxnSpPr/>
          <p:nvPr/>
        </p:nvCxnSpPr>
        <p:spPr>
          <a:xfrm flipH="1">
            <a:off x="7417837" y="1397238"/>
            <a:ext cx="895739" cy="145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8D5A5E9-4B07-404B-8C95-F1BADAB13DD8}"/>
              </a:ext>
            </a:extLst>
          </p:cNvPr>
          <p:cNvSpPr txBox="1"/>
          <p:nvPr/>
        </p:nvSpPr>
        <p:spPr>
          <a:xfrm>
            <a:off x="1127449" y="5589036"/>
            <a:ext cx="2601994" cy="369332"/>
          </a:xfrm>
          <a:prstGeom prst="rect">
            <a:avLst/>
          </a:prstGeom>
          <a:noFill/>
        </p:spPr>
        <p:txBody>
          <a:bodyPr wrap="none" rtlCol="0">
            <a:spAutoFit/>
          </a:bodyPr>
          <a:lstStyle/>
          <a:p>
            <a:r>
              <a:rPr lang="en-US" altLang="zh-CN" dirty="0"/>
              <a:t>(I add this for its picture)</a:t>
            </a:r>
            <a:endParaRPr lang="zh-CN" altLang="en-US" dirty="0"/>
          </a:p>
        </p:txBody>
      </p:sp>
      <p:cxnSp>
        <p:nvCxnSpPr>
          <p:cNvPr id="19" name="直接箭头连接符 18">
            <a:extLst>
              <a:ext uri="{FF2B5EF4-FFF2-40B4-BE49-F238E27FC236}">
                <a16:creationId xmlns:a16="http://schemas.microsoft.com/office/drawing/2014/main" id="{88A25D9D-4C6C-445C-9003-3BF647691241}"/>
              </a:ext>
            </a:extLst>
          </p:cNvPr>
          <p:cNvCxnSpPr>
            <a:stCxn id="15" idx="0"/>
          </p:cNvCxnSpPr>
          <p:nvPr/>
        </p:nvCxnSpPr>
        <p:spPr>
          <a:xfrm flipV="1">
            <a:off x="2428446" y="5085184"/>
            <a:ext cx="1135848" cy="50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570E66C-ABAB-4E03-B287-B183EED4EE6B}"/>
              </a:ext>
            </a:extLst>
          </p:cNvPr>
          <p:cNvSpPr/>
          <p:nvPr/>
        </p:nvSpPr>
        <p:spPr>
          <a:xfrm>
            <a:off x="6924675" y="4260433"/>
            <a:ext cx="4514851" cy="1200329"/>
          </a:xfrm>
          <a:prstGeom prst="rect">
            <a:avLst/>
          </a:prstGeom>
        </p:spPr>
        <p:txBody>
          <a:bodyPr wrap="square">
            <a:spAutoFit/>
          </a:bodyPr>
          <a:lstStyle/>
          <a:p>
            <a:r>
              <a:rPr lang="en-US" altLang="zh-CN" dirty="0"/>
              <a:t>to express the </a:t>
            </a:r>
            <a:r>
              <a:rPr lang="en-US" altLang="zh-CN" b="1" u="sng" dirty="0"/>
              <a:t>energy</a:t>
            </a:r>
            <a:r>
              <a:rPr lang="en-US" altLang="zh-CN" dirty="0"/>
              <a:t> of a molecule as a function of its resistance toward </a:t>
            </a:r>
            <a:r>
              <a:rPr lang="en-US" altLang="zh-CN" b="1" dirty="0"/>
              <a:t>bond stretching</a:t>
            </a:r>
            <a:r>
              <a:rPr lang="en-US" altLang="zh-CN" dirty="0"/>
              <a:t>, </a:t>
            </a:r>
            <a:r>
              <a:rPr lang="en-US" altLang="zh-CN" b="1" dirty="0"/>
              <a:t>bond bending</a:t>
            </a:r>
            <a:r>
              <a:rPr lang="en-US" altLang="zh-CN" dirty="0"/>
              <a:t>, and </a:t>
            </a:r>
            <a:r>
              <a:rPr lang="en-US" altLang="zh-CN" b="1" dirty="0"/>
              <a:t>atom crowding</a:t>
            </a:r>
            <a:endParaRPr lang="zh-CN" altLang="en-US" dirty="0"/>
          </a:p>
        </p:txBody>
      </p:sp>
    </p:spTree>
    <p:extLst>
      <p:ext uri="{BB962C8B-B14F-4D97-AF65-F5344CB8AC3E}">
        <p14:creationId xmlns:p14="http://schemas.microsoft.com/office/powerpoint/2010/main" val="2576979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B8C6451-A0B7-47A1-BA42-2264C973160D}"/>
              </a:ext>
            </a:extLst>
          </p:cNvPr>
          <p:cNvSpPr/>
          <p:nvPr/>
        </p:nvSpPr>
        <p:spPr>
          <a:xfrm>
            <a:off x="509721" y="804822"/>
            <a:ext cx="2582758" cy="369332"/>
          </a:xfrm>
          <a:prstGeom prst="rect">
            <a:avLst/>
          </a:prstGeom>
        </p:spPr>
        <p:txBody>
          <a:bodyPr wrap="none">
            <a:spAutoFit/>
          </a:bodyPr>
          <a:lstStyle/>
          <a:p>
            <a:r>
              <a:rPr lang="zh-CN" altLang="en-US" b="1" dirty="0">
                <a:solidFill>
                  <a:srgbClr val="FF0000"/>
                </a:solidFill>
              </a:rPr>
              <a:t>https://www.opm.gov/</a:t>
            </a:r>
          </a:p>
        </p:txBody>
      </p:sp>
      <p:sp>
        <p:nvSpPr>
          <p:cNvPr id="7" name="标题 1">
            <a:extLst>
              <a:ext uri="{FF2B5EF4-FFF2-40B4-BE49-F238E27FC236}">
                <a16:creationId xmlns:a16="http://schemas.microsoft.com/office/drawing/2014/main" id="{609A30C8-2046-4EAB-8BB5-62D28070E8B3}"/>
              </a:ext>
            </a:extLst>
          </p:cNvPr>
          <p:cNvSpPr txBox="1">
            <a:spLocks/>
          </p:cNvSpPr>
          <p:nvPr/>
        </p:nvSpPr>
        <p:spPr>
          <a:xfrm>
            <a:off x="156210" y="105092"/>
            <a:ext cx="10515600" cy="7034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Preprocess </a:t>
            </a:r>
            <a:r>
              <a:rPr lang="en-US" altLang="zh-CN" dirty="0" err="1"/>
              <a:t>pdb</a:t>
            </a:r>
            <a:r>
              <a:rPr lang="en-US" altLang="zh-CN" dirty="0"/>
              <a:t> file</a:t>
            </a:r>
          </a:p>
        </p:txBody>
      </p:sp>
      <p:pic>
        <p:nvPicPr>
          <p:cNvPr id="15" name="图片 14">
            <a:extLst>
              <a:ext uri="{FF2B5EF4-FFF2-40B4-BE49-F238E27FC236}">
                <a16:creationId xmlns:a16="http://schemas.microsoft.com/office/drawing/2014/main" id="{B0E3D4B6-2731-49E2-9065-4A800080517B}"/>
              </a:ext>
            </a:extLst>
          </p:cNvPr>
          <p:cNvPicPr>
            <a:picLocks noChangeAspect="1"/>
          </p:cNvPicPr>
          <p:nvPr/>
        </p:nvPicPr>
        <p:blipFill>
          <a:blip r:embed="rId3"/>
          <a:stretch>
            <a:fillRect/>
          </a:stretch>
        </p:blipFill>
        <p:spPr>
          <a:xfrm>
            <a:off x="565785" y="1248250"/>
            <a:ext cx="11060430" cy="5412679"/>
          </a:xfrm>
          <a:prstGeom prst="rect">
            <a:avLst/>
          </a:prstGeom>
          <a:ln>
            <a:solidFill>
              <a:schemeClr val="accent2"/>
            </a:solidFill>
          </a:ln>
        </p:spPr>
      </p:pic>
      <p:sp>
        <p:nvSpPr>
          <p:cNvPr id="2" name="矩形 1">
            <a:extLst>
              <a:ext uri="{FF2B5EF4-FFF2-40B4-BE49-F238E27FC236}">
                <a16:creationId xmlns:a16="http://schemas.microsoft.com/office/drawing/2014/main" id="{9D39D91D-1CA5-5F40-8F7F-C3DDACA35DC3}"/>
              </a:ext>
            </a:extLst>
          </p:cNvPr>
          <p:cNvSpPr/>
          <p:nvPr/>
        </p:nvSpPr>
        <p:spPr>
          <a:xfrm>
            <a:off x="10101635" y="1381667"/>
            <a:ext cx="729687" cy="369332"/>
          </a:xfrm>
          <a:prstGeom prst="rect">
            <a:avLst/>
          </a:prstGeom>
        </p:spPr>
        <p:txBody>
          <a:bodyPr wrap="none">
            <a:spAutoFit/>
          </a:bodyPr>
          <a:lstStyle/>
          <a:p>
            <a:r>
              <a:rPr kumimoji="1" lang="en-US" altLang="zh-CN" b="1" dirty="0">
                <a:solidFill>
                  <a:srgbClr val="FF0000"/>
                </a:solidFill>
              </a:rPr>
              <a:t>5G53</a:t>
            </a:r>
            <a:endParaRPr lang="zh-CN" altLang="en-US" b="1" dirty="0">
              <a:solidFill>
                <a:srgbClr val="FF0000"/>
              </a:solidFill>
            </a:endParaRPr>
          </a:p>
        </p:txBody>
      </p:sp>
    </p:spTree>
    <p:extLst>
      <p:ext uri="{BB962C8B-B14F-4D97-AF65-F5344CB8AC3E}">
        <p14:creationId xmlns:p14="http://schemas.microsoft.com/office/powerpoint/2010/main" val="3379012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屏幕截图&#10;&#10;已生成极高可信度的说明">
            <a:extLst>
              <a:ext uri="{FF2B5EF4-FFF2-40B4-BE49-F238E27FC236}">
                <a16:creationId xmlns:a16="http://schemas.microsoft.com/office/drawing/2014/main" id="{A546F503-A56A-4695-874B-E377C7646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721" y="1758156"/>
            <a:ext cx="6106412" cy="4351338"/>
          </a:xfrm>
        </p:spPr>
      </p:pic>
      <p:sp>
        <p:nvSpPr>
          <p:cNvPr id="6" name="矩形 5">
            <a:extLst>
              <a:ext uri="{FF2B5EF4-FFF2-40B4-BE49-F238E27FC236}">
                <a16:creationId xmlns:a16="http://schemas.microsoft.com/office/drawing/2014/main" id="{9B8C6451-A0B7-47A1-BA42-2264C973160D}"/>
              </a:ext>
            </a:extLst>
          </p:cNvPr>
          <p:cNvSpPr/>
          <p:nvPr/>
        </p:nvSpPr>
        <p:spPr>
          <a:xfrm>
            <a:off x="509721" y="1170424"/>
            <a:ext cx="2582758" cy="369332"/>
          </a:xfrm>
          <a:prstGeom prst="rect">
            <a:avLst/>
          </a:prstGeom>
        </p:spPr>
        <p:txBody>
          <a:bodyPr wrap="none">
            <a:spAutoFit/>
          </a:bodyPr>
          <a:lstStyle/>
          <a:p>
            <a:r>
              <a:rPr lang="zh-CN" altLang="en-US" b="1" dirty="0">
                <a:solidFill>
                  <a:srgbClr val="FF0000"/>
                </a:solidFill>
              </a:rPr>
              <a:t>https://www.opm.gov/</a:t>
            </a:r>
          </a:p>
        </p:txBody>
      </p:sp>
      <p:sp>
        <p:nvSpPr>
          <p:cNvPr id="7" name="标题 1">
            <a:extLst>
              <a:ext uri="{FF2B5EF4-FFF2-40B4-BE49-F238E27FC236}">
                <a16:creationId xmlns:a16="http://schemas.microsoft.com/office/drawing/2014/main" id="{609A30C8-2046-4EAB-8BB5-62D28070E8B3}"/>
              </a:ext>
            </a:extLst>
          </p:cNvPr>
          <p:cNvSpPr txBox="1">
            <a:spLocks/>
          </p:cNvSpPr>
          <p:nvPr/>
        </p:nvSpPr>
        <p:spPr>
          <a:xfrm>
            <a:off x="293370" y="1804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Preprocess </a:t>
            </a:r>
            <a:r>
              <a:rPr lang="en-US" altLang="zh-CN" dirty="0" err="1"/>
              <a:t>pdb</a:t>
            </a:r>
            <a:r>
              <a:rPr lang="en-US" altLang="zh-CN" dirty="0"/>
              <a:t> file</a:t>
            </a:r>
          </a:p>
        </p:txBody>
      </p:sp>
      <p:sp>
        <p:nvSpPr>
          <p:cNvPr id="8" name="内容占位符 2">
            <a:extLst>
              <a:ext uri="{FF2B5EF4-FFF2-40B4-BE49-F238E27FC236}">
                <a16:creationId xmlns:a16="http://schemas.microsoft.com/office/drawing/2014/main" id="{DAE792F3-654D-43B1-A239-F9B29D27603B}"/>
              </a:ext>
            </a:extLst>
          </p:cNvPr>
          <p:cNvSpPr txBox="1">
            <a:spLocks/>
          </p:cNvSpPr>
          <p:nvPr/>
        </p:nvSpPr>
        <p:spPr>
          <a:xfrm>
            <a:off x="7245374" y="4277648"/>
            <a:ext cx="4851399" cy="679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a:t> align the model and templet</a:t>
            </a:r>
            <a:endParaRPr kumimoji="1" lang="zh-CN" altLang="en-US" dirty="0"/>
          </a:p>
        </p:txBody>
      </p:sp>
      <p:pic>
        <p:nvPicPr>
          <p:cNvPr id="3" name="图片 2">
            <a:extLst>
              <a:ext uri="{FF2B5EF4-FFF2-40B4-BE49-F238E27FC236}">
                <a16:creationId xmlns:a16="http://schemas.microsoft.com/office/drawing/2014/main" id="{6EDD03EC-BF7F-4A18-A014-CF6F8442B14F}"/>
              </a:ext>
            </a:extLst>
          </p:cNvPr>
          <p:cNvPicPr>
            <a:picLocks noChangeAspect="1"/>
          </p:cNvPicPr>
          <p:nvPr/>
        </p:nvPicPr>
        <p:blipFill>
          <a:blip r:embed="rId4"/>
          <a:stretch>
            <a:fillRect/>
          </a:stretch>
        </p:blipFill>
        <p:spPr>
          <a:xfrm>
            <a:off x="396919" y="1539756"/>
            <a:ext cx="6219214" cy="5137785"/>
          </a:xfrm>
          <a:prstGeom prst="rect">
            <a:avLst/>
          </a:prstGeom>
        </p:spPr>
      </p:pic>
      <p:cxnSp>
        <p:nvCxnSpPr>
          <p:cNvPr id="9" name="直接箭头连接符 8">
            <a:extLst>
              <a:ext uri="{FF2B5EF4-FFF2-40B4-BE49-F238E27FC236}">
                <a16:creationId xmlns:a16="http://schemas.microsoft.com/office/drawing/2014/main" id="{F6DCC216-06EF-FF4F-BE9C-F7540D3565F5}"/>
              </a:ext>
            </a:extLst>
          </p:cNvPr>
          <p:cNvCxnSpPr>
            <a:cxnSpLocks/>
          </p:cNvCxnSpPr>
          <p:nvPr/>
        </p:nvCxnSpPr>
        <p:spPr>
          <a:xfrm flipH="1">
            <a:off x="1311342" y="4476750"/>
            <a:ext cx="6080058" cy="202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8">
            <a:extLst>
              <a:ext uri="{FF2B5EF4-FFF2-40B4-BE49-F238E27FC236}">
                <a16:creationId xmlns:a16="http://schemas.microsoft.com/office/drawing/2014/main" id="{939D33B0-7516-0A4F-B6C6-9D9B0B800F2A}"/>
              </a:ext>
            </a:extLst>
          </p:cNvPr>
          <p:cNvCxnSpPr>
            <a:cxnSpLocks/>
          </p:cNvCxnSpPr>
          <p:nvPr/>
        </p:nvCxnSpPr>
        <p:spPr>
          <a:xfrm flipH="1" flipV="1">
            <a:off x="3311592" y="2585329"/>
            <a:ext cx="4632258" cy="18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8">
            <a:extLst>
              <a:ext uri="{FF2B5EF4-FFF2-40B4-BE49-F238E27FC236}">
                <a16:creationId xmlns:a16="http://schemas.microsoft.com/office/drawing/2014/main" id="{841C833A-EA26-8E47-A2B7-CF71B7DE4E06}"/>
              </a:ext>
            </a:extLst>
          </p:cNvPr>
          <p:cNvCxnSpPr>
            <a:cxnSpLocks/>
          </p:cNvCxnSpPr>
          <p:nvPr/>
        </p:nvCxnSpPr>
        <p:spPr>
          <a:xfrm flipH="1">
            <a:off x="3095976" y="2769994"/>
            <a:ext cx="4847874" cy="117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71FD4C8-B2AC-0240-B4E8-0FE2EA3352DF}"/>
              </a:ext>
            </a:extLst>
          </p:cNvPr>
          <p:cNvSpPr txBox="1"/>
          <p:nvPr/>
        </p:nvSpPr>
        <p:spPr>
          <a:xfrm>
            <a:off x="7949287" y="2552011"/>
            <a:ext cx="3443571" cy="461665"/>
          </a:xfrm>
          <a:prstGeom prst="rect">
            <a:avLst/>
          </a:prstGeom>
          <a:noFill/>
        </p:spPr>
        <p:txBody>
          <a:bodyPr wrap="none" rtlCol="0">
            <a:spAutoFit/>
          </a:bodyPr>
          <a:lstStyle/>
          <a:p>
            <a:r>
              <a:rPr kumimoji="1" lang="en-US" altLang="zh-CN" sz="2400" b="1" dirty="0"/>
              <a:t>Membrane information</a:t>
            </a:r>
            <a:endParaRPr kumimoji="1" lang="zh-CN" altLang="en-US" sz="2400" b="1" dirty="0"/>
          </a:p>
        </p:txBody>
      </p:sp>
    </p:spTree>
    <p:extLst>
      <p:ext uri="{BB962C8B-B14F-4D97-AF65-F5344CB8AC3E}">
        <p14:creationId xmlns:p14="http://schemas.microsoft.com/office/powerpoint/2010/main" val="2190323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片包含 屏幕截图&#10;&#10;已生成极高可信度的说明">
            <a:extLst>
              <a:ext uri="{FF2B5EF4-FFF2-40B4-BE49-F238E27FC236}">
                <a16:creationId xmlns:a16="http://schemas.microsoft.com/office/drawing/2014/main" id="{A546F503-A56A-4695-874B-E377C7646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721" y="1758156"/>
            <a:ext cx="6106412" cy="4351338"/>
          </a:xfrm>
        </p:spPr>
      </p:pic>
      <p:sp>
        <p:nvSpPr>
          <p:cNvPr id="6" name="矩形 5">
            <a:extLst>
              <a:ext uri="{FF2B5EF4-FFF2-40B4-BE49-F238E27FC236}">
                <a16:creationId xmlns:a16="http://schemas.microsoft.com/office/drawing/2014/main" id="{9B8C6451-A0B7-47A1-BA42-2264C973160D}"/>
              </a:ext>
            </a:extLst>
          </p:cNvPr>
          <p:cNvSpPr/>
          <p:nvPr/>
        </p:nvSpPr>
        <p:spPr>
          <a:xfrm>
            <a:off x="509721" y="1170424"/>
            <a:ext cx="2582758" cy="369332"/>
          </a:xfrm>
          <a:prstGeom prst="rect">
            <a:avLst/>
          </a:prstGeom>
        </p:spPr>
        <p:txBody>
          <a:bodyPr wrap="none">
            <a:spAutoFit/>
          </a:bodyPr>
          <a:lstStyle/>
          <a:p>
            <a:r>
              <a:rPr lang="zh-CN" altLang="en-US" b="1" dirty="0">
                <a:solidFill>
                  <a:srgbClr val="FF0000"/>
                </a:solidFill>
              </a:rPr>
              <a:t>https://www.opm.gov/</a:t>
            </a:r>
          </a:p>
        </p:txBody>
      </p:sp>
      <p:sp>
        <p:nvSpPr>
          <p:cNvPr id="7" name="标题 1">
            <a:extLst>
              <a:ext uri="{FF2B5EF4-FFF2-40B4-BE49-F238E27FC236}">
                <a16:creationId xmlns:a16="http://schemas.microsoft.com/office/drawing/2014/main" id="{609A30C8-2046-4EAB-8BB5-62D28070E8B3}"/>
              </a:ext>
            </a:extLst>
          </p:cNvPr>
          <p:cNvSpPr txBox="1">
            <a:spLocks/>
          </p:cNvSpPr>
          <p:nvPr/>
        </p:nvSpPr>
        <p:spPr>
          <a:xfrm>
            <a:off x="293370" y="1804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Preprocess </a:t>
            </a:r>
            <a:r>
              <a:rPr lang="en-US" altLang="zh-CN" dirty="0" err="1"/>
              <a:t>pdb</a:t>
            </a:r>
            <a:r>
              <a:rPr lang="en-US" altLang="zh-CN" dirty="0"/>
              <a:t> file</a:t>
            </a:r>
          </a:p>
        </p:txBody>
      </p:sp>
      <p:sp>
        <p:nvSpPr>
          <p:cNvPr id="8" name="内容占位符 2">
            <a:extLst>
              <a:ext uri="{FF2B5EF4-FFF2-40B4-BE49-F238E27FC236}">
                <a16:creationId xmlns:a16="http://schemas.microsoft.com/office/drawing/2014/main" id="{DAE792F3-654D-43B1-A239-F9B29D27603B}"/>
              </a:ext>
            </a:extLst>
          </p:cNvPr>
          <p:cNvSpPr txBox="1">
            <a:spLocks/>
          </p:cNvSpPr>
          <p:nvPr/>
        </p:nvSpPr>
        <p:spPr>
          <a:xfrm>
            <a:off x="6616133" y="1692276"/>
            <a:ext cx="4851399"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dirty="0"/>
              <a:t>Then align the model and </a:t>
            </a:r>
            <a:r>
              <a:rPr kumimoji="1" lang="en-US" altLang="zh-CN" dirty="0" err="1"/>
              <a:t>templet,and</a:t>
            </a:r>
            <a:r>
              <a:rPr kumimoji="1" lang="en-US" altLang="zh-CN" dirty="0"/>
              <a:t> you can move the membrane </a:t>
            </a:r>
            <a:r>
              <a:rPr kumimoji="1" lang="en-US" altLang="zh-CN" dirty="0" err="1"/>
              <a:t>informantion</a:t>
            </a:r>
            <a:r>
              <a:rPr kumimoji="1" lang="en-US" altLang="zh-CN" dirty="0"/>
              <a:t> to the model.pdb file as the input file .Now we are ready to use CHARMM-GUI .</a:t>
            </a:r>
            <a:endParaRPr kumimoji="1" lang="zh-CN" altLang="en-US" dirty="0"/>
          </a:p>
        </p:txBody>
      </p:sp>
      <p:cxnSp>
        <p:nvCxnSpPr>
          <p:cNvPr id="9" name="直接箭头连接符 8">
            <a:extLst>
              <a:ext uri="{FF2B5EF4-FFF2-40B4-BE49-F238E27FC236}">
                <a16:creationId xmlns:a16="http://schemas.microsoft.com/office/drawing/2014/main" id="{D35C7168-0B20-4CDC-B343-C0D84D5B9EA3}"/>
              </a:ext>
            </a:extLst>
          </p:cNvPr>
          <p:cNvCxnSpPr>
            <a:cxnSpLocks/>
          </p:cNvCxnSpPr>
          <p:nvPr/>
        </p:nvCxnSpPr>
        <p:spPr>
          <a:xfrm flipH="1" flipV="1">
            <a:off x="2625792" y="2253893"/>
            <a:ext cx="6000048" cy="42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7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F4F15-4E85-4741-AC7A-72F56E207236}"/>
              </a:ext>
            </a:extLst>
          </p:cNvPr>
          <p:cNvSpPr>
            <a:spLocks noGrp="1"/>
          </p:cNvSpPr>
          <p:nvPr>
            <p:ph type="title"/>
          </p:nvPr>
        </p:nvSpPr>
        <p:spPr/>
        <p:txBody>
          <a:bodyPr/>
          <a:lstStyle/>
          <a:p>
            <a:r>
              <a:rPr lang="en-US" altLang="zh-CN" dirty="0"/>
              <a:t>Use </a:t>
            </a:r>
            <a:r>
              <a:rPr lang="en-US" altLang="zh-CN" dirty="0" err="1"/>
              <a:t>charmm</a:t>
            </a:r>
            <a:r>
              <a:rPr lang="en-US" altLang="zh-CN" dirty="0"/>
              <a:t>-GUI to generate membrane</a:t>
            </a:r>
            <a:endParaRPr lang="zh-CN" altLang="en-US" dirty="0"/>
          </a:p>
        </p:txBody>
      </p:sp>
      <p:sp>
        <p:nvSpPr>
          <p:cNvPr id="3" name="内容占位符 2">
            <a:extLst>
              <a:ext uri="{FF2B5EF4-FFF2-40B4-BE49-F238E27FC236}">
                <a16:creationId xmlns:a16="http://schemas.microsoft.com/office/drawing/2014/main" id="{998A5970-1C10-4D75-BBF9-041D8AC9DF9F}"/>
              </a:ext>
            </a:extLst>
          </p:cNvPr>
          <p:cNvSpPr>
            <a:spLocks noGrp="1"/>
          </p:cNvSpPr>
          <p:nvPr>
            <p:ph idx="1"/>
          </p:nvPr>
        </p:nvSpPr>
        <p:spPr>
          <a:xfrm>
            <a:off x="9520773" y="1986263"/>
            <a:ext cx="2671227" cy="3606758"/>
          </a:xfrm>
        </p:spPr>
        <p:txBody>
          <a:bodyPr/>
          <a:lstStyle/>
          <a:p>
            <a:r>
              <a:rPr lang="en-US" altLang="zh-CN" dirty="0"/>
              <a:t>We use the bilayer Build function to generate the membrane </a:t>
            </a:r>
            <a:endParaRPr lang="zh-CN" altLang="en-US" dirty="0"/>
          </a:p>
        </p:txBody>
      </p:sp>
      <p:sp>
        <p:nvSpPr>
          <p:cNvPr id="4" name="矩形 3">
            <a:extLst>
              <a:ext uri="{FF2B5EF4-FFF2-40B4-BE49-F238E27FC236}">
                <a16:creationId xmlns:a16="http://schemas.microsoft.com/office/drawing/2014/main" id="{5514142E-E524-4324-9E8F-A960B2E04EBE}"/>
              </a:ext>
            </a:extLst>
          </p:cNvPr>
          <p:cNvSpPr/>
          <p:nvPr/>
        </p:nvSpPr>
        <p:spPr>
          <a:xfrm>
            <a:off x="938030" y="1388825"/>
            <a:ext cx="3074881" cy="369332"/>
          </a:xfrm>
          <a:prstGeom prst="rect">
            <a:avLst/>
          </a:prstGeom>
        </p:spPr>
        <p:txBody>
          <a:bodyPr wrap="none">
            <a:spAutoFit/>
          </a:bodyPr>
          <a:lstStyle/>
          <a:p>
            <a:r>
              <a:rPr lang="zh-CN" altLang="en-US" dirty="0"/>
              <a:t>http://www.charmm-gui.org/</a:t>
            </a:r>
          </a:p>
        </p:txBody>
      </p:sp>
      <p:pic>
        <p:nvPicPr>
          <p:cNvPr id="5" name="图片 4">
            <a:extLst>
              <a:ext uri="{FF2B5EF4-FFF2-40B4-BE49-F238E27FC236}">
                <a16:creationId xmlns:a16="http://schemas.microsoft.com/office/drawing/2014/main" id="{5B647A46-DA4A-45B9-A97A-A35422CFEE8F}"/>
              </a:ext>
            </a:extLst>
          </p:cNvPr>
          <p:cNvPicPr>
            <a:picLocks noChangeAspect="1"/>
          </p:cNvPicPr>
          <p:nvPr/>
        </p:nvPicPr>
        <p:blipFill>
          <a:blip r:embed="rId3"/>
          <a:stretch>
            <a:fillRect/>
          </a:stretch>
        </p:blipFill>
        <p:spPr>
          <a:xfrm>
            <a:off x="838200" y="1825625"/>
            <a:ext cx="8649730" cy="4588490"/>
          </a:xfrm>
          <a:prstGeom prst="rect">
            <a:avLst/>
          </a:prstGeom>
        </p:spPr>
      </p:pic>
    </p:spTree>
    <p:extLst>
      <p:ext uri="{BB962C8B-B14F-4D97-AF65-F5344CB8AC3E}">
        <p14:creationId xmlns:p14="http://schemas.microsoft.com/office/powerpoint/2010/main" val="1104927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F4F15-4E85-4741-AC7A-72F56E207236}"/>
              </a:ext>
            </a:extLst>
          </p:cNvPr>
          <p:cNvSpPr>
            <a:spLocks noGrp="1"/>
          </p:cNvSpPr>
          <p:nvPr>
            <p:ph type="title"/>
          </p:nvPr>
        </p:nvSpPr>
        <p:spPr/>
        <p:txBody>
          <a:bodyPr/>
          <a:lstStyle/>
          <a:p>
            <a:r>
              <a:rPr lang="en-US" altLang="zh-CN" dirty="0"/>
              <a:t>Use </a:t>
            </a:r>
            <a:r>
              <a:rPr lang="en-US" altLang="zh-CN" dirty="0" err="1"/>
              <a:t>charmm</a:t>
            </a:r>
            <a:r>
              <a:rPr lang="en-US" altLang="zh-CN" dirty="0"/>
              <a:t>-GUI to generate membrane</a:t>
            </a:r>
            <a:endParaRPr lang="zh-CN" altLang="en-US" dirty="0"/>
          </a:p>
        </p:txBody>
      </p:sp>
      <p:sp>
        <p:nvSpPr>
          <p:cNvPr id="3" name="内容占位符 2">
            <a:extLst>
              <a:ext uri="{FF2B5EF4-FFF2-40B4-BE49-F238E27FC236}">
                <a16:creationId xmlns:a16="http://schemas.microsoft.com/office/drawing/2014/main" id="{998A5970-1C10-4D75-BBF9-041D8AC9DF9F}"/>
              </a:ext>
            </a:extLst>
          </p:cNvPr>
          <p:cNvSpPr>
            <a:spLocks noGrp="1"/>
          </p:cNvSpPr>
          <p:nvPr>
            <p:ph idx="1"/>
          </p:nvPr>
        </p:nvSpPr>
        <p:spPr>
          <a:xfrm>
            <a:off x="9520773" y="1986263"/>
            <a:ext cx="2671227" cy="3606758"/>
          </a:xfrm>
        </p:spPr>
        <p:txBody>
          <a:bodyPr/>
          <a:lstStyle/>
          <a:p>
            <a:r>
              <a:rPr lang="en-US" altLang="zh-CN" dirty="0"/>
              <a:t>We use the bilayer Build function to generate the membrane </a:t>
            </a:r>
            <a:endParaRPr lang="zh-CN" altLang="en-US" dirty="0"/>
          </a:p>
        </p:txBody>
      </p:sp>
      <p:pic>
        <p:nvPicPr>
          <p:cNvPr id="6" name="图片 5">
            <a:extLst>
              <a:ext uri="{FF2B5EF4-FFF2-40B4-BE49-F238E27FC236}">
                <a16:creationId xmlns:a16="http://schemas.microsoft.com/office/drawing/2014/main" id="{2B57646F-E76B-48BE-BAD7-EBB674DC0577}"/>
              </a:ext>
            </a:extLst>
          </p:cNvPr>
          <p:cNvPicPr>
            <a:picLocks noChangeAspect="1"/>
          </p:cNvPicPr>
          <p:nvPr/>
        </p:nvPicPr>
        <p:blipFill>
          <a:blip r:embed="rId3"/>
          <a:stretch>
            <a:fillRect/>
          </a:stretch>
        </p:blipFill>
        <p:spPr>
          <a:xfrm>
            <a:off x="518858" y="1444121"/>
            <a:ext cx="9233906" cy="5048754"/>
          </a:xfrm>
          <a:prstGeom prst="rect">
            <a:avLst/>
          </a:prstGeom>
        </p:spPr>
      </p:pic>
    </p:spTree>
    <p:extLst>
      <p:ext uri="{BB962C8B-B14F-4D97-AF65-F5344CB8AC3E}">
        <p14:creationId xmlns:p14="http://schemas.microsoft.com/office/powerpoint/2010/main" val="1668848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屏幕截图&#10;&#10;已生成极高可信度的说明">
            <a:extLst>
              <a:ext uri="{FF2B5EF4-FFF2-40B4-BE49-F238E27FC236}">
                <a16:creationId xmlns:a16="http://schemas.microsoft.com/office/drawing/2014/main" id="{F27CA4AD-EAAB-48FD-83D1-14D0D9AEE5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476" y="1214171"/>
            <a:ext cx="11372755" cy="4932627"/>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177343" y="0"/>
            <a:ext cx="10515600" cy="928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Use </a:t>
            </a:r>
            <a:r>
              <a:rPr lang="en-US" altLang="zh-CN" dirty="0" err="1"/>
              <a:t>charmm</a:t>
            </a:r>
            <a:r>
              <a:rPr lang="en-US" altLang="zh-CN" dirty="0"/>
              <a:t>-GUI to generate membrane</a:t>
            </a:r>
            <a:endParaRPr lang="zh-CN" altLang="en-US" dirty="0"/>
          </a:p>
        </p:txBody>
      </p:sp>
    </p:spTree>
    <p:extLst>
      <p:ext uri="{BB962C8B-B14F-4D97-AF65-F5344CB8AC3E}">
        <p14:creationId xmlns:p14="http://schemas.microsoft.com/office/powerpoint/2010/main" val="4088809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屏幕截图&#10;&#10;已生成极高可信度的说明">
            <a:extLst>
              <a:ext uri="{FF2B5EF4-FFF2-40B4-BE49-F238E27FC236}">
                <a16:creationId xmlns:a16="http://schemas.microsoft.com/office/drawing/2014/main" id="{A2A265C5-02D9-4F39-A9AA-55820EB952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1170" y="1097029"/>
            <a:ext cx="10642630" cy="5375130"/>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363609" y="54305"/>
            <a:ext cx="10515600" cy="1042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Use charm-GUI to generate membrane</a:t>
            </a:r>
            <a:endParaRPr lang="zh-CN" altLang="en-US" dirty="0"/>
          </a:p>
        </p:txBody>
      </p:sp>
    </p:spTree>
    <p:extLst>
      <p:ext uri="{BB962C8B-B14F-4D97-AF65-F5344CB8AC3E}">
        <p14:creationId xmlns:p14="http://schemas.microsoft.com/office/powerpoint/2010/main" val="2893850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图片包含 屏幕截图&#10;&#10;已生成极高可信度的说明">
            <a:extLst>
              <a:ext uri="{FF2B5EF4-FFF2-40B4-BE49-F238E27FC236}">
                <a16:creationId xmlns:a16="http://schemas.microsoft.com/office/drawing/2014/main" id="{AD341A98-7722-449E-84C3-031CAE9B5D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418" y="796254"/>
            <a:ext cx="10293658" cy="5679685"/>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12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Use charm-GUI to generate membrane</a:t>
            </a:r>
            <a:endParaRPr lang="zh-CN" altLang="en-US" dirty="0"/>
          </a:p>
        </p:txBody>
      </p:sp>
    </p:spTree>
    <p:extLst>
      <p:ext uri="{BB962C8B-B14F-4D97-AF65-F5344CB8AC3E}">
        <p14:creationId xmlns:p14="http://schemas.microsoft.com/office/powerpoint/2010/main" val="1638398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63C3-17D9-4134-B361-8FA7B13002A0}"/>
              </a:ext>
            </a:extLst>
          </p:cNvPr>
          <p:cNvSpPr>
            <a:spLocks noGrp="1"/>
          </p:cNvSpPr>
          <p:nvPr>
            <p:ph type="title"/>
          </p:nvPr>
        </p:nvSpPr>
        <p:spPr>
          <a:xfrm>
            <a:off x="838200" y="1027906"/>
            <a:ext cx="5775036" cy="210199"/>
          </a:xfrm>
        </p:spPr>
        <p:txBody>
          <a:bodyPr>
            <a:noAutofit/>
          </a:bodyPr>
          <a:lstStyle/>
          <a:p>
            <a:r>
              <a:rPr lang="en-US" altLang="zh-CN" sz="1800" b="1" dirty="0">
                <a:solidFill>
                  <a:schemeClr val="accent2">
                    <a:lumMod val="75000"/>
                  </a:schemeClr>
                </a:solidFill>
              </a:rPr>
              <a:t>Step2</a:t>
            </a:r>
            <a:endParaRPr lang="zh-CN" altLang="en-US" sz="1800" b="1" dirty="0">
              <a:solidFill>
                <a:schemeClr val="accent2">
                  <a:lumMod val="75000"/>
                </a:schemeClr>
              </a:solidFill>
            </a:endParaRPr>
          </a:p>
        </p:txBody>
      </p:sp>
      <p:pic>
        <p:nvPicPr>
          <p:cNvPr id="6" name="内容占位符 5" descr="图片包含 屏幕截图, 地图&#10;&#10;已生成极高可信度的说明">
            <a:extLst>
              <a:ext uri="{FF2B5EF4-FFF2-40B4-BE49-F238E27FC236}">
                <a16:creationId xmlns:a16="http://schemas.microsoft.com/office/drawing/2014/main" id="{3933E402-105E-4CC8-BD83-0E022C73B2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2040" y="1238105"/>
            <a:ext cx="10332720" cy="5619895"/>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spTree>
    <p:extLst>
      <p:ext uri="{BB962C8B-B14F-4D97-AF65-F5344CB8AC3E}">
        <p14:creationId xmlns:p14="http://schemas.microsoft.com/office/powerpoint/2010/main" val="667436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63C3-17D9-4134-B361-8FA7B13002A0}"/>
              </a:ext>
            </a:extLst>
          </p:cNvPr>
          <p:cNvSpPr>
            <a:spLocks noGrp="1"/>
          </p:cNvSpPr>
          <p:nvPr>
            <p:ph type="title"/>
          </p:nvPr>
        </p:nvSpPr>
        <p:spPr/>
        <p:txBody>
          <a:bodyPr/>
          <a:lstStyle/>
          <a:p>
            <a:endParaRPr lang="zh-CN" altLang="en-US"/>
          </a:p>
        </p:txBody>
      </p:sp>
      <p:pic>
        <p:nvPicPr>
          <p:cNvPr id="6" name="内容占位符 5" descr="图片包含 屏幕截图&#10;&#10;已生成极高可信度的说明">
            <a:extLst>
              <a:ext uri="{FF2B5EF4-FFF2-40B4-BE49-F238E27FC236}">
                <a16:creationId xmlns:a16="http://schemas.microsoft.com/office/drawing/2014/main" id="{0D70FA5A-B332-4543-8901-5A25F0FD3F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770" y="614315"/>
            <a:ext cx="5029506" cy="5878560"/>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cxnSp>
        <p:nvCxnSpPr>
          <p:cNvPr id="5" name="直接箭头连接符 8">
            <a:extLst>
              <a:ext uri="{FF2B5EF4-FFF2-40B4-BE49-F238E27FC236}">
                <a16:creationId xmlns:a16="http://schemas.microsoft.com/office/drawing/2014/main" id="{EB400F95-7C85-8448-A58C-62336B65D34D}"/>
              </a:ext>
            </a:extLst>
          </p:cNvPr>
          <p:cNvCxnSpPr>
            <a:cxnSpLocks/>
          </p:cNvCxnSpPr>
          <p:nvPr/>
        </p:nvCxnSpPr>
        <p:spPr>
          <a:xfrm flipH="1">
            <a:off x="2968692" y="3714750"/>
            <a:ext cx="3470208" cy="1243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C9E4FB1-35CB-C94C-B0A9-F4335C50317C}"/>
              </a:ext>
            </a:extLst>
          </p:cNvPr>
          <p:cNvSpPr/>
          <p:nvPr/>
        </p:nvSpPr>
        <p:spPr>
          <a:xfrm>
            <a:off x="6438900" y="3122285"/>
            <a:ext cx="5391150" cy="646331"/>
          </a:xfrm>
          <a:prstGeom prst="rect">
            <a:avLst/>
          </a:prstGeom>
        </p:spPr>
        <p:txBody>
          <a:bodyPr wrap="square">
            <a:spAutoFit/>
          </a:bodyPr>
          <a:lstStyle/>
          <a:p>
            <a:r>
              <a:rPr kumimoji="1" lang="en-US" altLang="zh-CN" dirty="0"/>
              <a:t>keep the number</a:t>
            </a:r>
            <a:r>
              <a:rPr kumimoji="1" lang="zh-CN" altLang="en-US" dirty="0"/>
              <a:t> </a:t>
            </a:r>
            <a:r>
              <a:rPr kumimoji="1" lang="en-US" altLang="zh-CN" dirty="0"/>
              <a:t>of</a:t>
            </a:r>
            <a:r>
              <a:rPr kumimoji="1" lang="zh-CN" altLang="en-US" dirty="0"/>
              <a:t> </a:t>
            </a:r>
            <a:r>
              <a:rPr kumimoji="1" lang="en-US" altLang="zh-CN" dirty="0"/>
              <a:t>lipids</a:t>
            </a:r>
            <a:r>
              <a:rPr kumimoji="1" lang="zh-CN" altLang="en-US" dirty="0"/>
              <a:t>，</a:t>
            </a:r>
            <a:r>
              <a:rPr kumimoji="1" lang="en-US" altLang="zh-CN" dirty="0"/>
              <a:t>just insert the protein into the membrane</a:t>
            </a:r>
            <a:endParaRPr lang="zh-CN" altLang="en-US" dirty="0"/>
          </a:p>
        </p:txBody>
      </p:sp>
      <p:cxnSp>
        <p:nvCxnSpPr>
          <p:cNvPr id="8" name="直接箭头连接符 8">
            <a:extLst>
              <a:ext uri="{FF2B5EF4-FFF2-40B4-BE49-F238E27FC236}">
                <a16:creationId xmlns:a16="http://schemas.microsoft.com/office/drawing/2014/main" id="{7CBF039D-CD5E-F748-B0EC-30878ADB8643}"/>
              </a:ext>
            </a:extLst>
          </p:cNvPr>
          <p:cNvCxnSpPr>
            <a:cxnSpLocks/>
          </p:cNvCxnSpPr>
          <p:nvPr/>
        </p:nvCxnSpPr>
        <p:spPr>
          <a:xfrm flipH="1">
            <a:off x="3078864" y="5103812"/>
            <a:ext cx="3912486" cy="53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8E05E82-464E-8B4D-B8FD-2A759CC23405}"/>
              </a:ext>
            </a:extLst>
          </p:cNvPr>
          <p:cNvSpPr/>
          <p:nvPr/>
        </p:nvSpPr>
        <p:spPr>
          <a:xfrm>
            <a:off x="6991350" y="4780646"/>
            <a:ext cx="4095750" cy="646331"/>
          </a:xfrm>
          <a:prstGeom prst="rect">
            <a:avLst/>
          </a:prstGeom>
        </p:spPr>
        <p:txBody>
          <a:bodyPr wrap="square">
            <a:spAutoFit/>
          </a:bodyPr>
          <a:lstStyle/>
          <a:p>
            <a:r>
              <a:rPr kumimoji="1" lang="en-US" altLang="zh-CN" dirty="0"/>
              <a:t>Replace the membrane</a:t>
            </a:r>
            <a:r>
              <a:rPr kumimoji="1" lang="zh-CN" altLang="en-US" dirty="0"/>
              <a:t> </a:t>
            </a:r>
            <a:r>
              <a:rPr kumimoji="1" lang="en-US" altLang="zh-CN" dirty="0"/>
              <a:t>with the </a:t>
            </a:r>
            <a:r>
              <a:rPr kumimoji="1" lang="en-US" altLang="zh-CN" dirty="0" err="1"/>
              <a:t>conterparts</a:t>
            </a:r>
            <a:r>
              <a:rPr kumimoji="1" lang="en-US" altLang="zh-CN" dirty="0"/>
              <a:t> protein</a:t>
            </a:r>
            <a:endParaRPr lang="zh-CN" altLang="en-US" dirty="0"/>
          </a:p>
        </p:txBody>
      </p:sp>
    </p:spTree>
    <p:extLst>
      <p:ext uri="{BB962C8B-B14F-4D97-AF65-F5344CB8AC3E}">
        <p14:creationId xmlns:p14="http://schemas.microsoft.com/office/powerpoint/2010/main" val="255485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28738-35F0-4E68-836A-25A7EE92C0FD}"/>
              </a:ext>
            </a:extLst>
          </p:cNvPr>
          <p:cNvSpPr>
            <a:spLocks noGrp="1"/>
          </p:cNvSpPr>
          <p:nvPr>
            <p:ph type="title"/>
          </p:nvPr>
        </p:nvSpPr>
        <p:spPr/>
        <p:txBody>
          <a:bodyPr/>
          <a:lstStyle/>
          <a:p>
            <a:r>
              <a:rPr lang="en-US" altLang="zh-CN" dirty="0"/>
              <a:t>A simple example</a:t>
            </a:r>
            <a:endParaRPr lang="zh-CN" altLang="en-US" dirty="0"/>
          </a:p>
        </p:txBody>
      </p:sp>
      <p:pic>
        <p:nvPicPr>
          <p:cNvPr id="4" name="内容占位符 3">
            <a:extLst>
              <a:ext uri="{FF2B5EF4-FFF2-40B4-BE49-F238E27FC236}">
                <a16:creationId xmlns:a16="http://schemas.microsoft.com/office/drawing/2014/main" id="{00CFA308-4651-4652-B9A0-7AF0C67684FD}"/>
              </a:ext>
            </a:extLst>
          </p:cNvPr>
          <p:cNvPicPr>
            <a:picLocks noGrp="1" noChangeAspect="1"/>
          </p:cNvPicPr>
          <p:nvPr>
            <p:ph idx="1"/>
          </p:nvPr>
        </p:nvPicPr>
        <p:blipFill>
          <a:blip r:embed="rId2"/>
          <a:stretch>
            <a:fillRect/>
          </a:stretch>
        </p:blipFill>
        <p:spPr>
          <a:xfrm>
            <a:off x="1011053" y="1989943"/>
            <a:ext cx="4819650" cy="3943350"/>
          </a:xfrm>
          <a:prstGeom prst="rect">
            <a:avLst/>
          </a:prstGeom>
        </p:spPr>
      </p:pic>
      <p:sp>
        <p:nvSpPr>
          <p:cNvPr id="5" name="文本框 4">
            <a:extLst>
              <a:ext uri="{FF2B5EF4-FFF2-40B4-BE49-F238E27FC236}">
                <a16:creationId xmlns:a16="http://schemas.microsoft.com/office/drawing/2014/main" id="{BDF77348-BEA1-423D-96FF-63B2B49EDAAE}"/>
              </a:ext>
            </a:extLst>
          </p:cNvPr>
          <p:cNvSpPr txBox="1"/>
          <p:nvPr/>
        </p:nvSpPr>
        <p:spPr>
          <a:xfrm>
            <a:off x="1497563" y="2925920"/>
            <a:ext cx="251927" cy="369332"/>
          </a:xfrm>
          <a:prstGeom prst="rect">
            <a:avLst/>
          </a:prstGeom>
          <a:noFill/>
        </p:spPr>
        <p:txBody>
          <a:bodyPr wrap="square" rtlCol="0">
            <a:spAutoFit/>
          </a:bodyPr>
          <a:lstStyle/>
          <a:p>
            <a:r>
              <a:rPr lang="en-US" altLang="zh-CN" dirty="0"/>
              <a:t>1</a:t>
            </a:r>
            <a:endParaRPr lang="zh-CN" altLang="en-US" dirty="0"/>
          </a:p>
        </p:txBody>
      </p:sp>
      <p:sp>
        <p:nvSpPr>
          <p:cNvPr id="6" name="文本框 5">
            <a:extLst>
              <a:ext uri="{FF2B5EF4-FFF2-40B4-BE49-F238E27FC236}">
                <a16:creationId xmlns:a16="http://schemas.microsoft.com/office/drawing/2014/main" id="{934A056D-0596-4CBE-A9E7-C2C39CB3ADDE}"/>
              </a:ext>
            </a:extLst>
          </p:cNvPr>
          <p:cNvSpPr txBox="1"/>
          <p:nvPr/>
        </p:nvSpPr>
        <p:spPr>
          <a:xfrm>
            <a:off x="2960845" y="2631233"/>
            <a:ext cx="306494" cy="369332"/>
          </a:xfrm>
          <a:prstGeom prst="rect">
            <a:avLst/>
          </a:prstGeom>
          <a:noFill/>
        </p:spPr>
        <p:txBody>
          <a:bodyPr wrap="none" rtlCol="0">
            <a:spAutoFit/>
          </a:bodyPr>
          <a:lstStyle/>
          <a:p>
            <a:r>
              <a:rPr lang="en-US" altLang="zh-CN" dirty="0"/>
              <a:t>2</a:t>
            </a:r>
            <a:endParaRPr lang="zh-CN" altLang="en-US" dirty="0"/>
          </a:p>
        </p:txBody>
      </p:sp>
      <p:sp>
        <p:nvSpPr>
          <p:cNvPr id="7" name="文本框 6">
            <a:extLst>
              <a:ext uri="{FF2B5EF4-FFF2-40B4-BE49-F238E27FC236}">
                <a16:creationId xmlns:a16="http://schemas.microsoft.com/office/drawing/2014/main" id="{3B44A47E-AF0C-490E-85A7-04856559C328}"/>
              </a:ext>
            </a:extLst>
          </p:cNvPr>
          <p:cNvSpPr txBox="1"/>
          <p:nvPr/>
        </p:nvSpPr>
        <p:spPr>
          <a:xfrm>
            <a:off x="2444620" y="3592286"/>
            <a:ext cx="306494" cy="369332"/>
          </a:xfrm>
          <a:prstGeom prst="rect">
            <a:avLst/>
          </a:prstGeom>
          <a:noFill/>
        </p:spPr>
        <p:txBody>
          <a:bodyPr wrap="none" rtlCol="0">
            <a:spAutoFit/>
          </a:bodyPr>
          <a:lstStyle/>
          <a:p>
            <a:r>
              <a:rPr lang="en-US" altLang="zh-CN" dirty="0"/>
              <a:t>3</a:t>
            </a:r>
            <a:endParaRPr lang="zh-CN" altLang="en-US" dirty="0"/>
          </a:p>
        </p:txBody>
      </p:sp>
      <p:sp>
        <p:nvSpPr>
          <p:cNvPr id="8" name="文本框 7">
            <a:extLst>
              <a:ext uri="{FF2B5EF4-FFF2-40B4-BE49-F238E27FC236}">
                <a16:creationId xmlns:a16="http://schemas.microsoft.com/office/drawing/2014/main" id="{164739BD-B836-48CC-BFB5-8E76FC5EEF7C}"/>
              </a:ext>
            </a:extLst>
          </p:cNvPr>
          <p:cNvSpPr txBox="1"/>
          <p:nvPr/>
        </p:nvSpPr>
        <p:spPr>
          <a:xfrm>
            <a:off x="1971176" y="4663360"/>
            <a:ext cx="306494" cy="369332"/>
          </a:xfrm>
          <a:prstGeom prst="rect">
            <a:avLst/>
          </a:prstGeom>
          <a:noFill/>
        </p:spPr>
        <p:txBody>
          <a:bodyPr wrap="none" rtlCol="0">
            <a:spAutoFit/>
          </a:bodyPr>
          <a:lstStyle/>
          <a:p>
            <a:r>
              <a:rPr lang="en-US" altLang="zh-CN" dirty="0"/>
              <a:t>4</a:t>
            </a:r>
            <a:endParaRPr lang="zh-CN" altLang="en-US" dirty="0"/>
          </a:p>
        </p:txBody>
      </p:sp>
      <p:sp>
        <p:nvSpPr>
          <p:cNvPr id="9" name="文本框 8">
            <a:extLst>
              <a:ext uri="{FF2B5EF4-FFF2-40B4-BE49-F238E27FC236}">
                <a16:creationId xmlns:a16="http://schemas.microsoft.com/office/drawing/2014/main" id="{ED8BCE62-DB87-4FD9-ACD3-B66DEDEC4F40}"/>
              </a:ext>
            </a:extLst>
          </p:cNvPr>
          <p:cNvSpPr txBox="1"/>
          <p:nvPr/>
        </p:nvSpPr>
        <p:spPr>
          <a:xfrm>
            <a:off x="4422710" y="3158785"/>
            <a:ext cx="306494" cy="369332"/>
          </a:xfrm>
          <a:prstGeom prst="rect">
            <a:avLst/>
          </a:prstGeom>
          <a:noFill/>
        </p:spPr>
        <p:txBody>
          <a:bodyPr wrap="none" rtlCol="0">
            <a:spAutoFit/>
          </a:bodyPr>
          <a:lstStyle/>
          <a:p>
            <a:r>
              <a:rPr lang="en-US" altLang="zh-CN" dirty="0"/>
              <a:t>5</a:t>
            </a:r>
            <a:endParaRPr lang="zh-CN" altLang="en-US" dirty="0"/>
          </a:p>
        </p:txBody>
      </p:sp>
      <p:sp>
        <p:nvSpPr>
          <p:cNvPr id="10" name="文本框 9">
            <a:extLst>
              <a:ext uri="{FF2B5EF4-FFF2-40B4-BE49-F238E27FC236}">
                <a16:creationId xmlns:a16="http://schemas.microsoft.com/office/drawing/2014/main" id="{69F9471F-944C-45E6-AE5C-B311EDEEC4FC}"/>
              </a:ext>
            </a:extLst>
          </p:cNvPr>
          <p:cNvSpPr txBox="1"/>
          <p:nvPr/>
        </p:nvSpPr>
        <p:spPr>
          <a:xfrm>
            <a:off x="3900196" y="4133461"/>
            <a:ext cx="306494" cy="369332"/>
          </a:xfrm>
          <a:prstGeom prst="rect">
            <a:avLst/>
          </a:prstGeom>
          <a:noFill/>
        </p:spPr>
        <p:txBody>
          <a:bodyPr wrap="none" rtlCol="0">
            <a:spAutoFit/>
          </a:bodyPr>
          <a:lstStyle/>
          <a:p>
            <a:r>
              <a:rPr lang="en-US" altLang="zh-CN" dirty="0"/>
              <a:t>6</a:t>
            </a:r>
            <a:endParaRPr lang="zh-CN" altLang="en-US" dirty="0"/>
          </a:p>
        </p:txBody>
      </p:sp>
      <p:sp>
        <p:nvSpPr>
          <p:cNvPr id="11" name="文本框 10">
            <a:extLst>
              <a:ext uri="{FF2B5EF4-FFF2-40B4-BE49-F238E27FC236}">
                <a16:creationId xmlns:a16="http://schemas.microsoft.com/office/drawing/2014/main" id="{986690B3-E401-422B-AECD-D72CF94048F4}"/>
              </a:ext>
            </a:extLst>
          </p:cNvPr>
          <p:cNvSpPr txBox="1"/>
          <p:nvPr/>
        </p:nvSpPr>
        <p:spPr>
          <a:xfrm>
            <a:off x="3420878" y="5032692"/>
            <a:ext cx="306494" cy="369332"/>
          </a:xfrm>
          <a:prstGeom prst="rect">
            <a:avLst/>
          </a:prstGeom>
          <a:noFill/>
        </p:spPr>
        <p:txBody>
          <a:bodyPr wrap="none" rtlCol="0">
            <a:spAutoFit/>
          </a:bodyPr>
          <a:lstStyle/>
          <a:p>
            <a:r>
              <a:rPr lang="en-US" altLang="zh-CN" dirty="0"/>
              <a:t>7</a:t>
            </a:r>
            <a:endParaRPr lang="zh-CN" altLang="en-US" dirty="0"/>
          </a:p>
        </p:txBody>
      </p:sp>
      <p:sp>
        <p:nvSpPr>
          <p:cNvPr id="12" name="文本框 11">
            <a:extLst>
              <a:ext uri="{FF2B5EF4-FFF2-40B4-BE49-F238E27FC236}">
                <a16:creationId xmlns:a16="http://schemas.microsoft.com/office/drawing/2014/main" id="{D9C14348-468C-42CE-A2B4-334F2DA2907B}"/>
              </a:ext>
            </a:extLst>
          </p:cNvPr>
          <p:cNvSpPr txBox="1"/>
          <p:nvPr/>
        </p:nvSpPr>
        <p:spPr>
          <a:xfrm>
            <a:off x="4870580" y="4848026"/>
            <a:ext cx="306494" cy="369332"/>
          </a:xfrm>
          <a:prstGeom prst="rect">
            <a:avLst/>
          </a:prstGeom>
          <a:noFill/>
        </p:spPr>
        <p:txBody>
          <a:bodyPr wrap="none" rtlCol="0">
            <a:spAutoFit/>
          </a:bodyPr>
          <a:lstStyle/>
          <a:p>
            <a:r>
              <a:rPr lang="en-US" altLang="zh-CN" dirty="0"/>
              <a:t>8</a:t>
            </a:r>
            <a:endParaRPr lang="zh-CN" altLang="en-US" dirty="0"/>
          </a:p>
        </p:txBody>
      </p:sp>
      <p:sp>
        <p:nvSpPr>
          <p:cNvPr id="13" name="文本框 12">
            <a:extLst>
              <a:ext uri="{FF2B5EF4-FFF2-40B4-BE49-F238E27FC236}">
                <a16:creationId xmlns:a16="http://schemas.microsoft.com/office/drawing/2014/main" id="{B85A17BC-4351-4FE2-9879-654148F3B278}"/>
              </a:ext>
            </a:extLst>
          </p:cNvPr>
          <p:cNvSpPr txBox="1"/>
          <p:nvPr/>
        </p:nvSpPr>
        <p:spPr>
          <a:xfrm>
            <a:off x="6317213" y="2031068"/>
            <a:ext cx="4785049" cy="1200329"/>
          </a:xfrm>
          <a:prstGeom prst="rect">
            <a:avLst/>
          </a:prstGeom>
          <a:noFill/>
        </p:spPr>
        <p:txBody>
          <a:bodyPr wrap="square" rtlCol="0">
            <a:spAutoFit/>
          </a:bodyPr>
          <a:lstStyle/>
          <a:p>
            <a:r>
              <a:rPr lang="en-US" altLang="zh-CN" dirty="0"/>
              <a:t>For atom1:</a:t>
            </a:r>
          </a:p>
          <a:p>
            <a:r>
              <a:rPr lang="en-US" altLang="zh-CN" dirty="0"/>
              <a:t>Bond term: 1-3</a:t>
            </a:r>
          </a:p>
          <a:p>
            <a:r>
              <a:rPr lang="en-US" altLang="zh-CN" dirty="0"/>
              <a:t>Angle term: 1-3-2, 1-3-4, 1-3-6</a:t>
            </a:r>
          </a:p>
          <a:p>
            <a:r>
              <a:rPr lang="en-US" altLang="zh-CN" dirty="0"/>
              <a:t>Dihedral term: 1-3-6-5, 1-3-6-7, 1-3-6-8</a:t>
            </a:r>
            <a:endParaRPr lang="zh-CN" altLang="en-US" dirty="0"/>
          </a:p>
        </p:txBody>
      </p:sp>
      <p:sp>
        <p:nvSpPr>
          <p:cNvPr id="14" name="文本框 13">
            <a:extLst>
              <a:ext uri="{FF2B5EF4-FFF2-40B4-BE49-F238E27FC236}">
                <a16:creationId xmlns:a16="http://schemas.microsoft.com/office/drawing/2014/main" id="{D60620EA-AFC0-412D-BEC5-D95770144F3A}"/>
              </a:ext>
            </a:extLst>
          </p:cNvPr>
          <p:cNvSpPr txBox="1"/>
          <p:nvPr/>
        </p:nvSpPr>
        <p:spPr>
          <a:xfrm>
            <a:off x="6438122" y="3528117"/>
            <a:ext cx="4208107" cy="2308324"/>
          </a:xfrm>
          <a:prstGeom prst="rect">
            <a:avLst/>
          </a:prstGeom>
          <a:noFill/>
        </p:spPr>
        <p:txBody>
          <a:bodyPr wrap="square" rtlCol="0">
            <a:spAutoFit/>
          </a:bodyPr>
          <a:lstStyle/>
          <a:p>
            <a:r>
              <a:rPr lang="en-US" altLang="zh-CN" dirty="0"/>
              <a:t>I didn’t calculate non-bonded term here. Let’s say, for example, atom1 and atom8, there are two atoms between them, in some force field, non-bonded term would be calculated, while in some other force field, would not. But if there are three atoms between them, all force field would calculate non-bonded term. </a:t>
            </a:r>
            <a:endParaRPr lang="zh-CN" altLang="en-US" dirty="0"/>
          </a:p>
        </p:txBody>
      </p:sp>
    </p:spTree>
    <p:extLst>
      <p:ext uri="{BB962C8B-B14F-4D97-AF65-F5344CB8AC3E}">
        <p14:creationId xmlns:p14="http://schemas.microsoft.com/office/powerpoint/2010/main" val="696026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63C3-17D9-4134-B361-8FA7B13002A0}"/>
              </a:ext>
            </a:extLst>
          </p:cNvPr>
          <p:cNvSpPr>
            <a:spLocks noGrp="1"/>
          </p:cNvSpPr>
          <p:nvPr>
            <p:ph type="title"/>
          </p:nvPr>
        </p:nvSpPr>
        <p:spPr/>
        <p:txBody>
          <a:bodyPr/>
          <a:lstStyle/>
          <a:p>
            <a:endParaRPr lang="zh-CN" altLang="en-US"/>
          </a:p>
        </p:txBody>
      </p:sp>
      <p:pic>
        <p:nvPicPr>
          <p:cNvPr id="6" name="内容占位符 5" descr="图片包含 屏幕截图&#10;&#10;已生成极高可信度的说明">
            <a:extLst>
              <a:ext uri="{FF2B5EF4-FFF2-40B4-BE49-F238E27FC236}">
                <a16:creationId xmlns:a16="http://schemas.microsoft.com/office/drawing/2014/main" id="{898ADA91-4CDF-4AA2-A494-8FAD929698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476" y="1185862"/>
            <a:ext cx="10807843" cy="4486275"/>
          </a:xfrm>
        </p:spPr>
      </p:pic>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spTree>
    <p:extLst>
      <p:ext uri="{BB962C8B-B14F-4D97-AF65-F5344CB8AC3E}">
        <p14:creationId xmlns:p14="http://schemas.microsoft.com/office/powerpoint/2010/main" val="1206139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63C3-17D9-4134-B361-8FA7B13002A0}"/>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sp>
        <p:nvSpPr>
          <p:cNvPr id="5" name="内容占位符 4">
            <a:extLst>
              <a:ext uri="{FF2B5EF4-FFF2-40B4-BE49-F238E27FC236}">
                <a16:creationId xmlns:a16="http://schemas.microsoft.com/office/drawing/2014/main" id="{426F0E7C-F18E-4842-8D31-83A691A2135A}"/>
              </a:ext>
            </a:extLst>
          </p:cNvPr>
          <p:cNvSpPr>
            <a:spLocks noGrp="1"/>
          </p:cNvSpPr>
          <p:nvPr>
            <p:ph idx="1"/>
          </p:nvPr>
        </p:nvSpPr>
        <p:spPr/>
        <p:txBody>
          <a:bodyPr/>
          <a:lstStyle/>
          <a:p>
            <a:endParaRPr lang="zh-CN" altLang="en-US"/>
          </a:p>
        </p:txBody>
      </p:sp>
      <p:pic>
        <p:nvPicPr>
          <p:cNvPr id="7" name="内容占位符 4" descr="图片包含 屏幕截图&#10;&#10;已生成极高可信度的说明">
            <a:extLst>
              <a:ext uri="{FF2B5EF4-FFF2-40B4-BE49-F238E27FC236}">
                <a16:creationId xmlns:a16="http://schemas.microsoft.com/office/drawing/2014/main" id="{60CE2C42-DED2-4BCA-9E4C-E520BEDE6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76" y="1237168"/>
            <a:ext cx="11118082" cy="4939795"/>
          </a:xfrm>
          <a:prstGeom prst="rect">
            <a:avLst/>
          </a:prstGeom>
        </p:spPr>
      </p:pic>
      <p:cxnSp>
        <p:nvCxnSpPr>
          <p:cNvPr id="6" name="直接箭头连接符 8">
            <a:extLst>
              <a:ext uri="{FF2B5EF4-FFF2-40B4-BE49-F238E27FC236}">
                <a16:creationId xmlns:a16="http://schemas.microsoft.com/office/drawing/2014/main" id="{55A5D1BB-EDB6-E747-BAF3-021195D6A1F9}"/>
              </a:ext>
            </a:extLst>
          </p:cNvPr>
          <p:cNvCxnSpPr>
            <a:cxnSpLocks/>
          </p:cNvCxnSpPr>
          <p:nvPr/>
        </p:nvCxnSpPr>
        <p:spPr>
          <a:xfrm flipH="1">
            <a:off x="2930592" y="3707065"/>
            <a:ext cx="3336858" cy="1404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979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C63C3-17D9-4134-B361-8FA7B13002A0}"/>
              </a:ext>
            </a:extLst>
          </p:cNvPr>
          <p:cNvSpPr>
            <a:spLocks noGrp="1"/>
          </p:cNvSpPr>
          <p:nvPr>
            <p:ph type="title"/>
          </p:nvPr>
        </p:nvSpPr>
        <p:spPr/>
        <p:txBody>
          <a:bodyPr/>
          <a:lstStyle/>
          <a:p>
            <a:endParaRPr lang="zh-CN" altLang="en-US"/>
          </a:p>
        </p:txBody>
      </p:sp>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sp>
        <p:nvSpPr>
          <p:cNvPr id="5" name="内容占位符 4">
            <a:extLst>
              <a:ext uri="{FF2B5EF4-FFF2-40B4-BE49-F238E27FC236}">
                <a16:creationId xmlns:a16="http://schemas.microsoft.com/office/drawing/2014/main" id="{FF874828-8795-47B9-A423-394247E210DE}"/>
              </a:ext>
            </a:extLst>
          </p:cNvPr>
          <p:cNvSpPr>
            <a:spLocks noGrp="1"/>
          </p:cNvSpPr>
          <p:nvPr>
            <p:ph idx="1"/>
          </p:nvPr>
        </p:nvSpPr>
        <p:spPr/>
        <p:txBody>
          <a:bodyPr/>
          <a:lstStyle/>
          <a:p>
            <a:endParaRPr lang="zh-CN" altLang="en-US"/>
          </a:p>
        </p:txBody>
      </p:sp>
      <p:pic>
        <p:nvPicPr>
          <p:cNvPr id="7" name="内容占位符 4" descr="图片包含 屏幕截图&#10;&#10;已生成极高可信度的说明">
            <a:extLst>
              <a:ext uri="{FF2B5EF4-FFF2-40B4-BE49-F238E27FC236}">
                <a16:creationId xmlns:a16="http://schemas.microsoft.com/office/drawing/2014/main" id="{659441EB-596C-49FD-8178-14E04570F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 y="1266739"/>
            <a:ext cx="11811413" cy="5103581"/>
          </a:xfrm>
          <a:prstGeom prst="rect">
            <a:avLst/>
          </a:prstGeom>
        </p:spPr>
      </p:pic>
      <p:pic>
        <p:nvPicPr>
          <p:cNvPr id="8" name="图片 7">
            <a:extLst>
              <a:ext uri="{FF2B5EF4-FFF2-40B4-BE49-F238E27FC236}">
                <a16:creationId xmlns:a16="http://schemas.microsoft.com/office/drawing/2014/main" id="{68A43617-1B4F-4508-8B2F-8F6AEFF40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814" y="2133600"/>
            <a:ext cx="2914557" cy="2923310"/>
          </a:xfrm>
          <a:prstGeom prst="rect">
            <a:avLst/>
          </a:prstGeom>
        </p:spPr>
      </p:pic>
    </p:spTree>
    <p:extLst>
      <p:ext uri="{BB962C8B-B14F-4D97-AF65-F5344CB8AC3E}">
        <p14:creationId xmlns:p14="http://schemas.microsoft.com/office/powerpoint/2010/main" val="406296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6BC2346-0BA7-412F-A97D-D53A953F9987}"/>
              </a:ext>
            </a:extLst>
          </p:cNvPr>
          <p:cNvSpPr txBox="1">
            <a:spLocks/>
          </p:cNvSpPr>
          <p:nvPr/>
        </p:nvSpPr>
        <p:spPr>
          <a:xfrm>
            <a:off x="397476" y="-297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Use charm-GUI to generate membrane</a:t>
            </a:r>
            <a:endParaRPr lang="zh-CN" altLang="en-US" dirty="0"/>
          </a:p>
        </p:txBody>
      </p:sp>
      <p:pic>
        <p:nvPicPr>
          <p:cNvPr id="9" name="内容占位符 4" descr="图片包含 屏幕截图&#10;&#10;已生成极高可信度的说明">
            <a:extLst>
              <a:ext uri="{FF2B5EF4-FFF2-40B4-BE49-F238E27FC236}">
                <a16:creationId xmlns:a16="http://schemas.microsoft.com/office/drawing/2014/main" id="{E83C7514-92C4-4475-AE58-4B30F2C22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75959"/>
            <a:ext cx="4191000" cy="5956979"/>
          </a:xfrm>
          <a:prstGeom prst="rect">
            <a:avLst/>
          </a:prstGeom>
        </p:spPr>
      </p:pic>
    </p:spTree>
    <p:extLst>
      <p:ext uri="{BB962C8B-B14F-4D97-AF65-F5344CB8AC3E}">
        <p14:creationId xmlns:p14="http://schemas.microsoft.com/office/powerpoint/2010/main" val="3411893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FC517-35CB-4328-A03A-61E97C919E1A}"/>
              </a:ext>
            </a:extLst>
          </p:cNvPr>
          <p:cNvSpPr>
            <a:spLocks noGrp="1"/>
          </p:cNvSpPr>
          <p:nvPr>
            <p:ph type="title"/>
          </p:nvPr>
        </p:nvSpPr>
        <p:spPr/>
        <p:txBody>
          <a:bodyPr>
            <a:normAutofit/>
          </a:bodyPr>
          <a:lstStyle/>
          <a:p>
            <a:r>
              <a:rPr lang="en-US" altLang="zh-CN" dirty="0"/>
              <a:t>Convert charm format files into amber readable files</a:t>
            </a:r>
            <a:endParaRPr lang="zh-CN" altLang="en-US" dirty="0"/>
          </a:p>
        </p:txBody>
      </p:sp>
      <p:sp>
        <p:nvSpPr>
          <p:cNvPr id="7" name="内容占位符 6">
            <a:extLst>
              <a:ext uri="{FF2B5EF4-FFF2-40B4-BE49-F238E27FC236}">
                <a16:creationId xmlns:a16="http://schemas.microsoft.com/office/drawing/2014/main" id="{E7C94BD6-ABE2-4B8C-940A-8E08DC07C073}"/>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CDA80FA6-47FC-4D39-8DA2-D44E83880B1F}"/>
              </a:ext>
            </a:extLst>
          </p:cNvPr>
          <p:cNvPicPr>
            <a:picLocks noChangeAspect="1"/>
          </p:cNvPicPr>
          <p:nvPr/>
        </p:nvPicPr>
        <p:blipFill>
          <a:blip r:embed="rId2"/>
          <a:stretch>
            <a:fillRect/>
          </a:stretch>
        </p:blipFill>
        <p:spPr>
          <a:xfrm>
            <a:off x="838200" y="1825625"/>
            <a:ext cx="10864013" cy="5031171"/>
          </a:xfrm>
          <a:prstGeom prst="rect">
            <a:avLst/>
          </a:prstGeom>
        </p:spPr>
      </p:pic>
      <p:sp>
        <p:nvSpPr>
          <p:cNvPr id="10" name="矩形 9">
            <a:extLst>
              <a:ext uri="{FF2B5EF4-FFF2-40B4-BE49-F238E27FC236}">
                <a16:creationId xmlns:a16="http://schemas.microsoft.com/office/drawing/2014/main" id="{325E1215-F242-48D6-8031-39713F4AA271}"/>
              </a:ext>
            </a:extLst>
          </p:cNvPr>
          <p:cNvSpPr/>
          <p:nvPr/>
        </p:nvSpPr>
        <p:spPr>
          <a:xfrm>
            <a:off x="5198246" y="1204159"/>
            <a:ext cx="5586786" cy="369332"/>
          </a:xfrm>
          <a:prstGeom prst="rect">
            <a:avLst/>
          </a:prstGeom>
        </p:spPr>
        <p:txBody>
          <a:bodyPr wrap="none">
            <a:spAutoFit/>
          </a:bodyPr>
          <a:lstStyle/>
          <a:p>
            <a:r>
              <a:rPr lang="zh-CN" altLang="en-US" b="1" dirty="0">
                <a:solidFill>
                  <a:srgbClr val="0070C0"/>
                </a:solidFill>
              </a:rPr>
              <a:t>http://ambermd.org/tutorials/advanced/tutorial16/</a:t>
            </a:r>
          </a:p>
        </p:txBody>
      </p:sp>
    </p:spTree>
    <p:extLst>
      <p:ext uri="{BB962C8B-B14F-4D97-AF65-F5344CB8AC3E}">
        <p14:creationId xmlns:p14="http://schemas.microsoft.com/office/powerpoint/2010/main" val="2943727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FC517-35CB-4328-A03A-61E97C919E1A}"/>
              </a:ext>
            </a:extLst>
          </p:cNvPr>
          <p:cNvSpPr>
            <a:spLocks noGrp="1"/>
          </p:cNvSpPr>
          <p:nvPr>
            <p:ph type="title"/>
          </p:nvPr>
        </p:nvSpPr>
        <p:spPr/>
        <p:txBody>
          <a:bodyPr>
            <a:normAutofit/>
          </a:bodyPr>
          <a:lstStyle/>
          <a:p>
            <a:r>
              <a:rPr lang="en-US" altLang="zh-CN" dirty="0"/>
              <a:t>Convert charm format files into amber readable files</a:t>
            </a:r>
            <a:endParaRPr lang="zh-CN" altLang="en-US" dirty="0"/>
          </a:p>
        </p:txBody>
      </p:sp>
      <p:sp>
        <p:nvSpPr>
          <p:cNvPr id="3" name="文本框 2">
            <a:extLst>
              <a:ext uri="{FF2B5EF4-FFF2-40B4-BE49-F238E27FC236}">
                <a16:creationId xmlns:a16="http://schemas.microsoft.com/office/drawing/2014/main" id="{7E243029-DCC0-9B4E-AAC8-1506F993CF9A}"/>
              </a:ext>
            </a:extLst>
          </p:cNvPr>
          <p:cNvSpPr txBox="1"/>
          <p:nvPr/>
        </p:nvSpPr>
        <p:spPr>
          <a:xfrm>
            <a:off x="598714" y="1959429"/>
            <a:ext cx="11136086" cy="3170099"/>
          </a:xfrm>
          <a:prstGeom prst="rect">
            <a:avLst/>
          </a:prstGeom>
          <a:noFill/>
        </p:spPr>
        <p:txBody>
          <a:bodyPr wrap="square" rtlCol="0">
            <a:spAutoFit/>
          </a:bodyPr>
          <a:lstStyle/>
          <a:p>
            <a:r>
              <a:rPr kumimoji="1" lang="en-US" altLang="zh-CN" sz="2000" dirty="0" err="1"/>
              <a:t>Beasue</a:t>
            </a:r>
            <a:r>
              <a:rPr kumimoji="1" lang="en-US" altLang="zh-CN" sz="2000" dirty="0"/>
              <a:t> charm-</a:t>
            </a:r>
            <a:r>
              <a:rPr kumimoji="1" lang="en-US" altLang="zh-CN" sz="2000" dirty="0" err="1"/>
              <a:t>gui</a:t>
            </a:r>
            <a:r>
              <a:rPr kumimoji="1" lang="en-US" altLang="zh-CN" sz="2000" dirty="0"/>
              <a:t> atom type different with</a:t>
            </a:r>
            <a:r>
              <a:rPr kumimoji="1" lang="zh-CN" altLang="en-US" sz="2000" dirty="0"/>
              <a:t> </a:t>
            </a:r>
            <a:r>
              <a:rPr kumimoji="1" lang="en-US" altLang="zh-CN" sz="2000" dirty="0"/>
              <a:t>amber atom type ,so we need to replace the atom type and coordinate</a:t>
            </a:r>
            <a:r>
              <a:rPr kumimoji="1" lang="zh-CN" altLang="en-US" sz="2000" dirty="0"/>
              <a:t> </a:t>
            </a:r>
            <a:r>
              <a:rPr kumimoji="1" lang="en-US" altLang="zh-CN" sz="2000" dirty="0"/>
              <a:t>information of step-5.pdb file with the former </a:t>
            </a:r>
            <a:r>
              <a:rPr kumimoji="1" lang="en-US" altLang="zh-CN" sz="2000" dirty="0" err="1"/>
              <a:t>pdb</a:t>
            </a:r>
            <a:r>
              <a:rPr kumimoji="1" lang="en-US" altLang="zh-CN" sz="2000" dirty="0"/>
              <a:t> file(Not</a:t>
            </a:r>
            <a:r>
              <a:rPr kumimoji="1" lang="zh-CN" altLang="en-US" sz="2000" dirty="0"/>
              <a:t> </a:t>
            </a:r>
            <a:r>
              <a:rPr kumimoji="1" lang="en-US" altLang="zh-CN" sz="2000" dirty="0"/>
              <a:t>processed</a:t>
            </a:r>
            <a:r>
              <a:rPr kumimoji="1" lang="zh-CN" altLang="en-US" sz="2000" dirty="0"/>
              <a:t> </a:t>
            </a:r>
            <a:r>
              <a:rPr kumimoji="1" lang="en-US" altLang="zh-CN" sz="2000" dirty="0"/>
              <a:t>by</a:t>
            </a:r>
            <a:r>
              <a:rPr kumimoji="1" lang="zh-CN" altLang="en-US" sz="2000" dirty="0"/>
              <a:t> </a:t>
            </a:r>
            <a:r>
              <a:rPr kumimoji="1" lang="en-US" altLang="zh-CN" sz="2000" dirty="0" err="1"/>
              <a:t>Charmm-gui</a:t>
            </a:r>
            <a:r>
              <a:rPr kumimoji="1" lang="zh-CN" altLang="en-US" sz="2000" dirty="0"/>
              <a:t>）</a:t>
            </a:r>
            <a:endParaRPr kumimoji="1" lang="en-US" altLang="zh-CN" sz="2000" dirty="0"/>
          </a:p>
          <a:p>
            <a:endParaRPr kumimoji="1" lang="en-US" altLang="zh-CN" sz="2000" dirty="0"/>
          </a:p>
          <a:p>
            <a:endParaRPr kumimoji="1" lang="en-US" altLang="zh-CN" sz="2000" dirty="0"/>
          </a:p>
          <a:p>
            <a:r>
              <a:rPr kumimoji="1" lang="en-US" altLang="zh-CN" sz="2000" dirty="0"/>
              <a:t>Also</a:t>
            </a:r>
            <a:r>
              <a:rPr kumimoji="1" lang="zh-CN" altLang="en-US" sz="2000" dirty="0"/>
              <a:t> </a:t>
            </a:r>
            <a:r>
              <a:rPr kumimoji="1" lang="en-US" altLang="zh-CN" sz="2000" dirty="0"/>
              <a:t>need to align the former </a:t>
            </a:r>
            <a:r>
              <a:rPr kumimoji="1" lang="en-US" altLang="zh-CN" sz="2000" dirty="0" err="1"/>
              <a:t>pdb</a:t>
            </a:r>
            <a:r>
              <a:rPr kumimoji="1" lang="en-US" altLang="zh-CN" sz="2000" dirty="0"/>
              <a:t> file and the </a:t>
            </a:r>
            <a:r>
              <a:rPr kumimoji="1" lang="en-US" altLang="zh-CN" sz="2000" dirty="0" err="1"/>
              <a:t>pdb</a:t>
            </a:r>
            <a:r>
              <a:rPr kumimoji="1" lang="en-US" altLang="zh-CN" sz="2000" dirty="0"/>
              <a:t> file that processed by </a:t>
            </a:r>
            <a:r>
              <a:rPr kumimoji="1" lang="en-US" altLang="zh-CN" sz="2000" dirty="0" err="1"/>
              <a:t>charmm-gui</a:t>
            </a:r>
            <a:r>
              <a:rPr kumimoji="1" lang="en-US" altLang="zh-CN" sz="2000" dirty="0"/>
              <a:t> </a:t>
            </a:r>
          </a:p>
          <a:p>
            <a:endParaRPr kumimoji="1" lang="en-US" altLang="zh-CN" sz="2000" dirty="0"/>
          </a:p>
          <a:p>
            <a:endParaRPr kumimoji="1" lang="en-US" altLang="zh-CN" sz="2000" dirty="0"/>
          </a:p>
          <a:p>
            <a:r>
              <a:rPr kumimoji="1" lang="en-US" altLang="zh-CN" sz="2000" dirty="0"/>
              <a:t>##At last use “pdb4amber” remove the hydrogen and change atom type to amber readable type</a:t>
            </a:r>
          </a:p>
          <a:p>
            <a:endParaRPr kumimoji="1" lang="zh-CN" altLang="en-US" sz="2000" dirty="0"/>
          </a:p>
        </p:txBody>
      </p:sp>
    </p:spTree>
    <p:extLst>
      <p:ext uri="{BB962C8B-B14F-4D97-AF65-F5344CB8AC3E}">
        <p14:creationId xmlns:p14="http://schemas.microsoft.com/office/powerpoint/2010/main" val="2917035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417B-35EA-431D-A0CB-1302176D282F}"/>
              </a:ext>
            </a:extLst>
          </p:cNvPr>
          <p:cNvSpPr>
            <a:spLocks noGrp="1"/>
          </p:cNvSpPr>
          <p:nvPr>
            <p:ph type="title"/>
          </p:nvPr>
        </p:nvSpPr>
        <p:spPr>
          <a:xfrm>
            <a:off x="332013" y="65042"/>
            <a:ext cx="10515600" cy="1325563"/>
          </a:xfrm>
        </p:spPr>
        <p:txBody>
          <a:bodyPr/>
          <a:lstStyle/>
          <a:p>
            <a:r>
              <a:rPr lang="en-US" altLang="zh-CN" dirty="0"/>
              <a:t>Generate .lib and .</a:t>
            </a:r>
            <a:r>
              <a:rPr lang="en-US" altLang="zh-CN" dirty="0" err="1"/>
              <a:t>frcmod</a:t>
            </a:r>
            <a:r>
              <a:rPr lang="en-US" altLang="zh-CN" dirty="0"/>
              <a:t> files for ligands</a:t>
            </a:r>
            <a:endParaRPr lang="zh-CN" altLang="en-US" dirty="0"/>
          </a:p>
        </p:txBody>
      </p:sp>
      <p:sp>
        <p:nvSpPr>
          <p:cNvPr id="3" name="文本框 2">
            <a:extLst>
              <a:ext uri="{FF2B5EF4-FFF2-40B4-BE49-F238E27FC236}">
                <a16:creationId xmlns:a16="http://schemas.microsoft.com/office/drawing/2014/main" id="{86862F72-910A-3045-A373-5F72AB762BC7}"/>
              </a:ext>
            </a:extLst>
          </p:cNvPr>
          <p:cNvSpPr txBox="1"/>
          <p:nvPr/>
        </p:nvSpPr>
        <p:spPr>
          <a:xfrm>
            <a:off x="332013" y="1390605"/>
            <a:ext cx="11527973" cy="830997"/>
          </a:xfrm>
          <a:prstGeom prst="rect">
            <a:avLst/>
          </a:prstGeom>
          <a:noFill/>
        </p:spPr>
        <p:txBody>
          <a:bodyPr wrap="square" rtlCol="0">
            <a:spAutoFit/>
          </a:bodyPr>
          <a:lstStyle/>
          <a:p>
            <a:r>
              <a:rPr kumimoji="1" lang="en-US" altLang="zh-CN" sz="2400" dirty="0"/>
              <a:t>antechamber –</a:t>
            </a:r>
            <a:r>
              <a:rPr kumimoji="1" lang="en-US" altLang="zh-CN" sz="2400" dirty="0" err="1"/>
              <a:t>i</a:t>
            </a:r>
            <a:r>
              <a:rPr kumimoji="1" lang="en-US" altLang="zh-CN" sz="2400" dirty="0"/>
              <a:t> (.mol2; .</a:t>
            </a:r>
            <a:r>
              <a:rPr kumimoji="1" lang="en-US" altLang="zh-CN" sz="2400" dirty="0" err="1"/>
              <a:t>cif</a:t>
            </a:r>
            <a:r>
              <a:rPr kumimoji="1" lang="en-US" altLang="zh-CN" sz="2400" dirty="0"/>
              <a:t> : .</a:t>
            </a:r>
            <a:r>
              <a:rPr kumimoji="1" lang="en-US" altLang="zh-CN" sz="2400" dirty="0" err="1"/>
              <a:t>pdb</a:t>
            </a:r>
            <a:r>
              <a:rPr kumimoji="1" lang="en-US" altLang="zh-CN" sz="2400" dirty="0"/>
              <a:t>) –fi (mol2;ccif;pdb) –</a:t>
            </a:r>
            <a:r>
              <a:rPr kumimoji="1" lang="en-US" altLang="zh-CN" sz="2400" dirty="0" err="1"/>
              <a:t>fo</a:t>
            </a:r>
            <a:r>
              <a:rPr kumimoji="1" lang="en-US" altLang="zh-CN" sz="2400" dirty="0"/>
              <a:t> mol2 –o XXX.mol2 –c bcc \</a:t>
            </a:r>
          </a:p>
          <a:p>
            <a:r>
              <a:rPr kumimoji="1" lang="en-US" altLang="zh-CN" sz="2400" dirty="0"/>
              <a:t>–</a:t>
            </a:r>
            <a:r>
              <a:rPr kumimoji="1" lang="en-US" altLang="zh-CN" sz="2400" dirty="0" err="1"/>
              <a:t>nc</a:t>
            </a:r>
            <a:r>
              <a:rPr kumimoji="1" lang="en-US" altLang="zh-CN" sz="2400" dirty="0"/>
              <a:t> (charge)</a:t>
            </a:r>
            <a:endParaRPr kumimoji="1" lang="zh-CN" altLang="en-US" sz="2400" dirty="0"/>
          </a:p>
        </p:txBody>
      </p:sp>
      <p:sp>
        <p:nvSpPr>
          <p:cNvPr id="4" name="文本框 3">
            <a:extLst>
              <a:ext uri="{FF2B5EF4-FFF2-40B4-BE49-F238E27FC236}">
                <a16:creationId xmlns:a16="http://schemas.microsoft.com/office/drawing/2014/main" id="{C183F579-B512-C34E-B5AC-53BF077FE8A8}"/>
              </a:ext>
            </a:extLst>
          </p:cNvPr>
          <p:cNvSpPr txBox="1"/>
          <p:nvPr/>
        </p:nvSpPr>
        <p:spPr>
          <a:xfrm>
            <a:off x="332013" y="2315925"/>
            <a:ext cx="7571016" cy="461665"/>
          </a:xfrm>
          <a:prstGeom prst="rect">
            <a:avLst/>
          </a:prstGeom>
          <a:noFill/>
        </p:spPr>
        <p:txBody>
          <a:bodyPr wrap="square" rtlCol="0">
            <a:spAutoFit/>
          </a:bodyPr>
          <a:lstStyle/>
          <a:p>
            <a:r>
              <a:rPr kumimoji="1" lang="en" altLang="zh-CN" sz="2400" dirty="0"/>
              <a:t>parmchk2 -</a:t>
            </a:r>
            <a:r>
              <a:rPr kumimoji="1" lang="en" altLang="zh-CN" sz="2400" dirty="0" err="1"/>
              <a:t>i</a:t>
            </a:r>
            <a:r>
              <a:rPr kumimoji="1" lang="en" altLang="zh-CN" sz="2400" dirty="0"/>
              <a:t> xxx.mol2 -f mol2 -o </a:t>
            </a:r>
            <a:r>
              <a:rPr kumimoji="1" lang="en" altLang="zh-CN" sz="2400" dirty="0" err="1"/>
              <a:t>xxx.frcmod</a:t>
            </a:r>
            <a:endParaRPr kumimoji="1" lang="zh-CN" altLang="en-US" sz="2400" dirty="0"/>
          </a:p>
        </p:txBody>
      </p:sp>
      <p:sp>
        <p:nvSpPr>
          <p:cNvPr id="5" name="矩形 4">
            <a:extLst>
              <a:ext uri="{FF2B5EF4-FFF2-40B4-BE49-F238E27FC236}">
                <a16:creationId xmlns:a16="http://schemas.microsoft.com/office/drawing/2014/main" id="{E6079FC7-8974-9143-8B95-A9728BD44950}"/>
              </a:ext>
            </a:extLst>
          </p:cNvPr>
          <p:cNvSpPr/>
          <p:nvPr/>
        </p:nvSpPr>
        <p:spPr>
          <a:xfrm>
            <a:off x="506185" y="2884532"/>
            <a:ext cx="10515600" cy="3046988"/>
          </a:xfrm>
          <a:prstGeom prst="rect">
            <a:avLst/>
          </a:prstGeom>
        </p:spPr>
        <p:txBody>
          <a:bodyPr wrap="square">
            <a:spAutoFit/>
          </a:bodyPr>
          <a:lstStyle/>
          <a:p>
            <a:r>
              <a:rPr lang="zh-CN" altLang="en-US" sz="2400" dirty="0"/>
              <a:t>#tleap</a:t>
            </a:r>
          </a:p>
          <a:p>
            <a:r>
              <a:rPr lang="en-US" altLang="zh-CN" sz="2400" dirty="0"/>
              <a:t>&gt;</a:t>
            </a:r>
            <a:r>
              <a:rPr lang="zh-CN" altLang="en-US" sz="2400" dirty="0"/>
              <a:t>source </a:t>
            </a:r>
            <a:r>
              <a:rPr lang="en-US" altLang="zh-CN" sz="2400" dirty="0"/>
              <a:t>$AMBERHOME/</a:t>
            </a:r>
            <a:r>
              <a:rPr lang="zh-CN" altLang="en-US" sz="2400" dirty="0"/>
              <a:t>dat/leap/cmd/leaprc.gaff2</a:t>
            </a:r>
          </a:p>
          <a:p>
            <a:r>
              <a:rPr lang="en-US" altLang="zh-CN" sz="2400" dirty="0"/>
              <a:t>&gt;ligand</a:t>
            </a:r>
            <a:r>
              <a:rPr lang="zh-CN" altLang="en-US" sz="2400" dirty="0"/>
              <a:t> = loadmol2 </a:t>
            </a:r>
            <a:r>
              <a:rPr lang="en-US" altLang="zh-CN" sz="2400" dirty="0"/>
              <a:t>ligand</a:t>
            </a:r>
            <a:r>
              <a:rPr lang="zh-CN" altLang="en-US" sz="2400" dirty="0"/>
              <a:t>.mol2</a:t>
            </a:r>
          </a:p>
          <a:p>
            <a:r>
              <a:rPr lang="en-US" altLang="zh-CN" sz="2400" dirty="0"/>
              <a:t>&gt;</a:t>
            </a:r>
            <a:r>
              <a:rPr lang="zh-CN" altLang="en-US" sz="2400" dirty="0"/>
              <a:t>check </a:t>
            </a:r>
            <a:r>
              <a:rPr lang="en-US" altLang="zh-CN" sz="2400" dirty="0"/>
              <a:t>ligand</a:t>
            </a:r>
            <a:endParaRPr lang="zh-CN" altLang="en-US" sz="2400" dirty="0"/>
          </a:p>
          <a:p>
            <a:r>
              <a:rPr lang="en-US" altLang="zh-CN" sz="2400" dirty="0"/>
              <a:t>&gt;</a:t>
            </a:r>
            <a:r>
              <a:rPr lang="zh-CN" altLang="en-US" sz="2400" dirty="0"/>
              <a:t>loadamberparams </a:t>
            </a:r>
            <a:r>
              <a:rPr lang="en-US" altLang="zh-CN" sz="2400" dirty="0"/>
              <a:t>ligand</a:t>
            </a:r>
            <a:r>
              <a:rPr lang="zh-CN" altLang="en-US" sz="2400" dirty="0"/>
              <a:t>.frcmod</a:t>
            </a:r>
          </a:p>
          <a:p>
            <a:r>
              <a:rPr lang="en-US" altLang="zh-CN" sz="2400" dirty="0"/>
              <a:t>&gt;</a:t>
            </a:r>
            <a:r>
              <a:rPr lang="zh-CN" altLang="en-US" sz="2400" dirty="0"/>
              <a:t>check </a:t>
            </a:r>
            <a:r>
              <a:rPr lang="en-US" altLang="zh-CN" sz="2400" dirty="0"/>
              <a:t>ligand</a:t>
            </a:r>
            <a:endParaRPr lang="zh-CN" altLang="en-US" sz="2400" dirty="0"/>
          </a:p>
          <a:p>
            <a:r>
              <a:rPr lang="en-US" altLang="zh-CN" sz="2400" dirty="0"/>
              <a:t>&gt;</a:t>
            </a:r>
            <a:r>
              <a:rPr lang="zh-CN" altLang="en-US" sz="2400" dirty="0"/>
              <a:t>saveoff </a:t>
            </a:r>
            <a:r>
              <a:rPr lang="en-US" altLang="zh-CN" sz="2400" dirty="0"/>
              <a:t>ligand</a:t>
            </a:r>
            <a:r>
              <a:rPr lang="zh-CN" altLang="en-US" sz="2400" dirty="0"/>
              <a:t> a</a:t>
            </a:r>
            <a:r>
              <a:rPr lang="en-US" altLang="zh-CN" sz="2400" dirty="0"/>
              <a:t>ligand</a:t>
            </a:r>
            <a:r>
              <a:rPr lang="zh-CN" altLang="en-US" sz="2400" dirty="0"/>
              <a:t>.lib</a:t>
            </a:r>
          </a:p>
          <a:p>
            <a:r>
              <a:rPr lang="en-US" altLang="zh-CN" sz="2400" dirty="0"/>
              <a:t>&gt;</a:t>
            </a:r>
            <a:r>
              <a:rPr lang="zh-CN" altLang="en-US" sz="2400" dirty="0"/>
              <a:t>quit</a:t>
            </a:r>
          </a:p>
        </p:txBody>
      </p:sp>
    </p:spTree>
    <p:extLst>
      <p:ext uri="{BB962C8B-B14F-4D97-AF65-F5344CB8AC3E}">
        <p14:creationId xmlns:p14="http://schemas.microsoft.com/office/powerpoint/2010/main" val="1419508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5B374-A681-4CC2-A28B-67391DA7A7A7}"/>
              </a:ext>
            </a:extLst>
          </p:cNvPr>
          <p:cNvSpPr>
            <a:spLocks noGrp="1"/>
          </p:cNvSpPr>
          <p:nvPr>
            <p:ph type="title"/>
          </p:nvPr>
        </p:nvSpPr>
        <p:spPr/>
        <p:txBody>
          <a:bodyPr/>
          <a:lstStyle/>
          <a:p>
            <a:r>
              <a:rPr lang="en-US" altLang="zh-CN" dirty="0"/>
              <a:t>Generate .</a:t>
            </a:r>
            <a:r>
              <a:rPr lang="en-US" altLang="zh-CN" dirty="0" err="1"/>
              <a:t>prmtop</a:t>
            </a:r>
            <a:r>
              <a:rPr lang="en-US" altLang="zh-CN" dirty="0"/>
              <a:t> and .</a:t>
            </a:r>
            <a:r>
              <a:rPr lang="en-US" altLang="zh-CN" dirty="0" err="1"/>
              <a:t>inpcrd</a:t>
            </a:r>
            <a:r>
              <a:rPr lang="en-US" altLang="zh-CN" dirty="0"/>
              <a:t> file</a:t>
            </a:r>
            <a:endParaRPr lang="zh-CN" altLang="en-US" dirty="0"/>
          </a:p>
        </p:txBody>
      </p:sp>
      <p:sp>
        <p:nvSpPr>
          <p:cNvPr id="4" name="矩形 3">
            <a:extLst>
              <a:ext uri="{FF2B5EF4-FFF2-40B4-BE49-F238E27FC236}">
                <a16:creationId xmlns:a16="http://schemas.microsoft.com/office/drawing/2014/main" id="{E8E53A11-1D8F-D347-A019-D0907E5AFC5E}"/>
              </a:ext>
            </a:extLst>
          </p:cNvPr>
          <p:cNvSpPr/>
          <p:nvPr/>
        </p:nvSpPr>
        <p:spPr>
          <a:xfrm>
            <a:off x="838200" y="1690688"/>
            <a:ext cx="11353800" cy="4893647"/>
          </a:xfrm>
          <a:prstGeom prst="rect">
            <a:avLst/>
          </a:prstGeom>
        </p:spPr>
        <p:txBody>
          <a:bodyPr wrap="square">
            <a:spAutoFit/>
          </a:bodyPr>
          <a:lstStyle/>
          <a:p>
            <a:r>
              <a:rPr lang="en-US" altLang="zh-CN" sz="2400" dirty="0"/>
              <a:t>#</a:t>
            </a:r>
            <a:r>
              <a:rPr lang="en-US" altLang="zh-CN" sz="2400" dirty="0" err="1"/>
              <a:t>tleap</a:t>
            </a:r>
            <a:endParaRPr lang="zh-CN" altLang="en-US" sz="2400" dirty="0"/>
          </a:p>
          <a:p>
            <a:r>
              <a:rPr lang="en-US" altLang="zh-CN" sz="2400" dirty="0"/>
              <a:t>&gt;</a:t>
            </a:r>
            <a:r>
              <a:rPr lang="zh-CN" altLang="en-US" sz="2400" dirty="0"/>
              <a:t>source </a:t>
            </a:r>
            <a:r>
              <a:rPr lang="en-US" altLang="zh-CN" sz="2400" dirty="0"/>
              <a:t>$AMBERHOME</a:t>
            </a:r>
            <a:r>
              <a:rPr lang="zh-CN" altLang="en-US" sz="2400" dirty="0"/>
              <a:t>/dat/leap/cmd/oldff/leaprc.ff14SB</a:t>
            </a:r>
          </a:p>
          <a:p>
            <a:r>
              <a:rPr lang="en-US" altLang="zh-CN" sz="2400" dirty="0"/>
              <a:t>&gt;</a:t>
            </a:r>
            <a:r>
              <a:rPr lang="zh-CN" altLang="en-US" sz="2400" dirty="0"/>
              <a:t>source </a:t>
            </a:r>
            <a:r>
              <a:rPr lang="en-US" altLang="zh-CN" sz="2400" dirty="0"/>
              <a:t>$AMBERHOME</a:t>
            </a:r>
            <a:r>
              <a:rPr lang="zh-CN" altLang="en-US" sz="2400" dirty="0"/>
              <a:t>/dat/leap/cmd/leaprc.gaff2</a:t>
            </a:r>
          </a:p>
          <a:p>
            <a:r>
              <a:rPr lang="en-US" altLang="zh-CN" sz="2400" dirty="0"/>
              <a:t>&gt;</a:t>
            </a:r>
            <a:r>
              <a:rPr lang="zh-CN" altLang="en-US" sz="2400" dirty="0"/>
              <a:t>source </a:t>
            </a:r>
            <a:r>
              <a:rPr lang="en-US" altLang="zh-CN" sz="2400" dirty="0"/>
              <a:t>$AMBERHOME</a:t>
            </a:r>
            <a:r>
              <a:rPr lang="zh-CN" altLang="en-US" sz="2400" dirty="0"/>
              <a:t>/dat/leap/cmd/leaprc.lipid14</a:t>
            </a:r>
          </a:p>
          <a:p>
            <a:r>
              <a:rPr lang="en-US" altLang="zh-CN" sz="2400" dirty="0"/>
              <a:t>&gt;</a:t>
            </a:r>
            <a:r>
              <a:rPr lang="zh-CN" altLang="en-US" sz="2400" dirty="0"/>
              <a:t>loadamberparams </a:t>
            </a:r>
            <a:r>
              <a:rPr lang="en-US" altLang="zh-CN" sz="2400" dirty="0"/>
              <a:t>$AMBERHOME</a:t>
            </a:r>
            <a:r>
              <a:rPr lang="zh-CN" altLang="en-US" sz="2400" dirty="0"/>
              <a:t>/dat/leap/parm/frcmod.ionsjc_tip3p</a:t>
            </a:r>
          </a:p>
          <a:p>
            <a:r>
              <a:rPr lang="en-US" altLang="zh-CN" sz="2400" dirty="0"/>
              <a:t>&gt;</a:t>
            </a:r>
            <a:r>
              <a:rPr lang="zh-CN" altLang="en-US" sz="2400" dirty="0"/>
              <a:t>loadamberparams </a:t>
            </a:r>
            <a:r>
              <a:rPr lang="en-US" altLang="zh-CN" sz="2400" dirty="0"/>
              <a:t>ligand</a:t>
            </a:r>
            <a:r>
              <a:rPr lang="zh-CN" altLang="en-US" sz="2400" dirty="0"/>
              <a:t>.frcmod</a:t>
            </a:r>
          </a:p>
          <a:p>
            <a:r>
              <a:rPr lang="en-US" altLang="zh-CN" sz="2400" dirty="0"/>
              <a:t>&gt;</a:t>
            </a:r>
            <a:r>
              <a:rPr lang="zh-CN" altLang="en-US" sz="2400" dirty="0"/>
              <a:t>loadoff </a:t>
            </a:r>
            <a:r>
              <a:rPr lang="en-US" altLang="zh-CN" sz="2400" dirty="0"/>
              <a:t>ligand</a:t>
            </a:r>
            <a:r>
              <a:rPr lang="zh-CN" altLang="en-US" sz="2400" dirty="0"/>
              <a:t>.lib </a:t>
            </a:r>
          </a:p>
          <a:p>
            <a:r>
              <a:rPr lang="en-US" altLang="zh-CN" sz="2400" dirty="0"/>
              <a:t>&gt;</a:t>
            </a:r>
            <a:r>
              <a:rPr lang="zh-CN" altLang="en-US" sz="2400" dirty="0"/>
              <a:t>system = loadpdb</a:t>
            </a:r>
            <a:r>
              <a:rPr lang="en-US" altLang="zh-CN" sz="2400" dirty="0"/>
              <a:t> </a:t>
            </a:r>
            <a:r>
              <a:rPr lang="zh-CN" altLang="en-US" sz="2400" dirty="0"/>
              <a:t>.pdb </a:t>
            </a:r>
            <a:r>
              <a:rPr lang="en-US" altLang="zh-CN" sz="2400" dirty="0" err="1"/>
              <a:t>input.pdb</a:t>
            </a:r>
            <a:endParaRPr lang="en-US" altLang="zh-CN" sz="2400" dirty="0"/>
          </a:p>
          <a:p>
            <a:r>
              <a:rPr lang="en-US" altLang="zh-CN" sz="2400" dirty="0"/>
              <a:t>&gt;set system box { } </a:t>
            </a:r>
          </a:p>
          <a:p>
            <a:r>
              <a:rPr lang="en-US" altLang="zh-CN" sz="2400" dirty="0"/>
              <a:t>&gt;</a:t>
            </a:r>
            <a:r>
              <a:rPr lang="en-US" altLang="zh-CN" sz="2400" dirty="0" err="1"/>
              <a:t>saveamberparm</a:t>
            </a:r>
            <a:r>
              <a:rPr lang="en-US" altLang="zh-CN" sz="2400" dirty="0"/>
              <a:t> system </a:t>
            </a:r>
            <a:r>
              <a:rPr lang="en-US" altLang="zh-CN" sz="2400" dirty="0" err="1"/>
              <a:t>input.prmtop</a:t>
            </a:r>
            <a:r>
              <a:rPr lang="en-US" altLang="zh-CN" sz="2400" dirty="0"/>
              <a:t> </a:t>
            </a:r>
            <a:r>
              <a:rPr lang="en-US" altLang="zh-CN" sz="2400" dirty="0" err="1"/>
              <a:t>input.inpcrd</a:t>
            </a:r>
            <a:r>
              <a:rPr lang="en-US" altLang="zh-CN" sz="2400" dirty="0"/>
              <a:t> </a:t>
            </a:r>
          </a:p>
          <a:p>
            <a:r>
              <a:rPr lang="en-US" altLang="zh-CN" sz="2400" dirty="0"/>
              <a:t>&gt;</a:t>
            </a:r>
            <a:r>
              <a:rPr lang="en-US" altLang="zh-CN" sz="2400" dirty="0" err="1"/>
              <a:t>savepdb</a:t>
            </a:r>
            <a:r>
              <a:rPr lang="en-US" altLang="zh-CN" sz="2400" dirty="0"/>
              <a:t> system </a:t>
            </a:r>
            <a:r>
              <a:rPr lang="en-US" altLang="zh-CN" sz="2400" dirty="0" err="1"/>
              <a:t>final.pdb</a:t>
            </a:r>
            <a:endParaRPr lang="en-US" altLang="zh-CN" sz="2400" dirty="0"/>
          </a:p>
          <a:p>
            <a:r>
              <a:rPr lang="en-US" altLang="zh-CN" sz="2400" dirty="0"/>
              <a:t>&gt;quit</a:t>
            </a:r>
          </a:p>
          <a:p>
            <a:endParaRPr lang="zh-CN" altLang="en-US" sz="2400" dirty="0"/>
          </a:p>
        </p:txBody>
      </p:sp>
      <p:sp>
        <p:nvSpPr>
          <p:cNvPr id="5" name="文本框 4">
            <a:extLst>
              <a:ext uri="{FF2B5EF4-FFF2-40B4-BE49-F238E27FC236}">
                <a16:creationId xmlns:a16="http://schemas.microsoft.com/office/drawing/2014/main" id="{B1CBA271-942C-1241-9FB2-0F266FCDC459}"/>
              </a:ext>
            </a:extLst>
          </p:cNvPr>
          <p:cNvSpPr txBox="1"/>
          <p:nvPr/>
        </p:nvSpPr>
        <p:spPr>
          <a:xfrm>
            <a:off x="4428612" y="5915753"/>
            <a:ext cx="6112571" cy="369332"/>
          </a:xfrm>
          <a:prstGeom prst="rect">
            <a:avLst/>
          </a:prstGeom>
          <a:noFill/>
        </p:spPr>
        <p:txBody>
          <a:bodyPr wrap="none" rtlCol="0">
            <a:spAutoFit/>
          </a:bodyPr>
          <a:lstStyle/>
          <a:p>
            <a:r>
              <a:rPr kumimoji="1" lang="en-US" altLang="zh-CN" dirty="0">
                <a:solidFill>
                  <a:schemeClr val="accent2"/>
                </a:solidFill>
              </a:rPr>
              <a:t>Use “</a:t>
            </a:r>
            <a:r>
              <a:rPr kumimoji="1" lang="en-US" altLang="zh-CN" dirty="0" err="1">
                <a:solidFill>
                  <a:schemeClr val="accent2"/>
                </a:solidFill>
              </a:rPr>
              <a:t>vmd_box_dims.sh</a:t>
            </a:r>
            <a:r>
              <a:rPr kumimoji="1" lang="en-US" altLang="zh-CN" dirty="0">
                <a:solidFill>
                  <a:schemeClr val="accent2"/>
                </a:solidFill>
              </a:rPr>
              <a:t>” script to calculate the size of box</a:t>
            </a:r>
            <a:endParaRPr kumimoji="1" lang="zh-CN" altLang="en-US" dirty="0">
              <a:solidFill>
                <a:schemeClr val="accent2"/>
              </a:solidFill>
            </a:endParaRPr>
          </a:p>
        </p:txBody>
      </p:sp>
      <p:cxnSp>
        <p:nvCxnSpPr>
          <p:cNvPr id="6" name="直接箭头连接符 8">
            <a:extLst>
              <a:ext uri="{FF2B5EF4-FFF2-40B4-BE49-F238E27FC236}">
                <a16:creationId xmlns:a16="http://schemas.microsoft.com/office/drawing/2014/main" id="{A950B40F-7AD9-324A-B502-3F2E89B2D682}"/>
              </a:ext>
            </a:extLst>
          </p:cNvPr>
          <p:cNvCxnSpPr>
            <a:cxnSpLocks/>
          </p:cNvCxnSpPr>
          <p:nvPr/>
        </p:nvCxnSpPr>
        <p:spPr>
          <a:xfrm flipH="1" flipV="1">
            <a:off x="3255264" y="4864608"/>
            <a:ext cx="1173348" cy="105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24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BFB5C1-E11C-A648-83C7-2E21FBFCBD35}"/>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7CFBD821-5E3B-9443-B755-1D074367761E}"/>
              </a:ext>
            </a:extLst>
          </p:cNvPr>
          <p:cNvPicPr>
            <a:picLocks noChangeAspect="1"/>
          </p:cNvPicPr>
          <p:nvPr/>
        </p:nvPicPr>
        <p:blipFill>
          <a:blip r:embed="rId3"/>
          <a:stretch>
            <a:fillRect/>
          </a:stretch>
        </p:blipFill>
        <p:spPr>
          <a:xfrm>
            <a:off x="659295" y="1440223"/>
            <a:ext cx="11009244" cy="4673305"/>
          </a:xfrm>
          <a:prstGeom prst="rect">
            <a:avLst/>
          </a:prstGeom>
        </p:spPr>
      </p:pic>
      <p:sp>
        <p:nvSpPr>
          <p:cNvPr id="6" name="标题 1">
            <a:extLst>
              <a:ext uri="{FF2B5EF4-FFF2-40B4-BE49-F238E27FC236}">
                <a16:creationId xmlns:a16="http://schemas.microsoft.com/office/drawing/2014/main" id="{A40E8824-24D1-E349-882A-680ABF276F2D}"/>
              </a:ext>
            </a:extLst>
          </p:cNvPr>
          <p:cNvSpPr txBox="1">
            <a:spLocks/>
          </p:cNvSpPr>
          <p:nvPr/>
        </p:nvSpPr>
        <p:spPr>
          <a:xfrm>
            <a:off x="43400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Generate .</a:t>
            </a:r>
            <a:r>
              <a:rPr lang="en-US" altLang="zh-CN" dirty="0" err="1"/>
              <a:t>prmtop</a:t>
            </a:r>
            <a:r>
              <a:rPr lang="en-US" altLang="zh-CN" dirty="0"/>
              <a:t> and .</a:t>
            </a:r>
            <a:r>
              <a:rPr lang="en-US" altLang="zh-CN" dirty="0" err="1"/>
              <a:t>inpcrd</a:t>
            </a:r>
            <a:r>
              <a:rPr lang="en-US" altLang="zh-CN" dirty="0"/>
              <a:t> file</a:t>
            </a:r>
            <a:endParaRPr lang="zh-CN" altLang="en-US" dirty="0"/>
          </a:p>
        </p:txBody>
      </p:sp>
    </p:spTree>
    <p:extLst>
      <p:ext uri="{BB962C8B-B14F-4D97-AF65-F5344CB8AC3E}">
        <p14:creationId xmlns:p14="http://schemas.microsoft.com/office/powerpoint/2010/main" val="3534060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5440-EB10-486F-BA7B-4844F9C2FEDA}"/>
              </a:ext>
            </a:extLst>
          </p:cNvPr>
          <p:cNvSpPr>
            <a:spLocks noGrp="1"/>
          </p:cNvSpPr>
          <p:nvPr>
            <p:ph type="title"/>
          </p:nvPr>
        </p:nvSpPr>
        <p:spPr/>
        <p:txBody>
          <a:bodyPr/>
          <a:lstStyle/>
          <a:p>
            <a:r>
              <a:rPr lang="en-US" altLang="zh-CN" dirty="0"/>
              <a:t>Run simulation</a:t>
            </a:r>
            <a:endParaRPr lang="zh-CN" altLang="en-US" dirty="0"/>
          </a:p>
        </p:txBody>
      </p:sp>
      <p:pic>
        <p:nvPicPr>
          <p:cNvPr id="4" name="图片 3">
            <a:extLst>
              <a:ext uri="{FF2B5EF4-FFF2-40B4-BE49-F238E27FC236}">
                <a16:creationId xmlns:a16="http://schemas.microsoft.com/office/drawing/2014/main" id="{36D51C6F-1122-2940-8D3A-E31D829E72F9}"/>
              </a:ext>
            </a:extLst>
          </p:cNvPr>
          <p:cNvPicPr>
            <a:picLocks noChangeAspect="1"/>
          </p:cNvPicPr>
          <p:nvPr/>
        </p:nvPicPr>
        <p:blipFill>
          <a:blip r:embed="rId3"/>
          <a:stretch>
            <a:fillRect/>
          </a:stretch>
        </p:blipFill>
        <p:spPr>
          <a:xfrm>
            <a:off x="491066" y="1653646"/>
            <a:ext cx="11209867" cy="1389701"/>
          </a:xfrm>
          <a:prstGeom prst="rect">
            <a:avLst/>
          </a:prstGeom>
        </p:spPr>
      </p:pic>
      <p:sp>
        <p:nvSpPr>
          <p:cNvPr id="5" name="文本框 4">
            <a:extLst>
              <a:ext uri="{FF2B5EF4-FFF2-40B4-BE49-F238E27FC236}">
                <a16:creationId xmlns:a16="http://schemas.microsoft.com/office/drawing/2014/main" id="{20C0F42E-66F9-3740-9D7C-CF559DD4FC85}"/>
              </a:ext>
            </a:extLst>
          </p:cNvPr>
          <p:cNvSpPr txBox="1"/>
          <p:nvPr/>
        </p:nvSpPr>
        <p:spPr>
          <a:xfrm>
            <a:off x="664029" y="3016923"/>
            <a:ext cx="3480440" cy="369332"/>
          </a:xfrm>
          <a:prstGeom prst="rect">
            <a:avLst/>
          </a:prstGeom>
          <a:noFill/>
        </p:spPr>
        <p:txBody>
          <a:bodyPr wrap="none" rtlCol="0">
            <a:spAutoFit/>
          </a:bodyPr>
          <a:lstStyle/>
          <a:p>
            <a:r>
              <a:rPr kumimoji="1" lang="en-US" altLang="zh-CN" dirty="0"/>
              <a:t>There  are 7 control files we need</a:t>
            </a:r>
            <a:endParaRPr kumimoji="1" lang="zh-CN" altLang="en-US" dirty="0"/>
          </a:p>
        </p:txBody>
      </p:sp>
      <p:pic>
        <p:nvPicPr>
          <p:cNvPr id="6" name="图片 5">
            <a:extLst>
              <a:ext uri="{FF2B5EF4-FFF2-40B4-BE49-F238E27FC236}">
                <a16:creationId xmlns:a16="http://schemas.microsoft.com/office/drawing/2014/main" id="{2F2C6113-C913-7944-8599-CB2C514999A7}"/>
              </a:ext>
            </a:extLst>
          </p:cNvPr>
          <p:cNvPicPr>
            <a:picLocks noChangeAspect="1"/>
          </p:cNvPicPr>
          <p:nvPr/>
        </p:nvPicPr>
        <p:blipFill>
          <a:blip r:embed="rId4"/>
          <a:stretch>
            <a:fillRect/>
          </a:stretch>
        </p:blipFill>
        <p:spPr>
          <a:xfrm>
            <a:off x="838200" y="3695432"/>
            <a:ext cx="4203700" cy="2108200"/>
          </a:xfrm>
          <a:prstGeom prst="rect">
            <a:avLst/>
          </a:prstGeom>
        </p:spPr>
      </p:pic>
      <p:sp>
        <p:nvSpPr>
          <p:cNvPr id="7" name="文本框 6">
            <a:extLst>
              <a:ext uri="{FF2B5EF4-FFF2-40B4-BE49-F238E27FC236}">
                <a16:creationId xmlns:a16="http://schemas.microsoft.com/office/drawing/2014/main" id="{5CAC002D-CD40-5041-AC29-0CA721DD6148}"/>
              </a:ext>
            </a:extLst>
          </p:cNvPr>
          <p:cNvSpPr txBox="1"/>
          <p:nvPr/>
        </p:nvSpPr>
        <p:spPr>
          <a:xfrm>
            <a:off x="838200" y="5618966"/>
            <a:ext cx="4953600" cy="369332"/>
          </a:xfrm>
          <a:prstGeom prst="rect">
            <a:avLst/>
          </a:prstGeom>
          <a:noFill/>
        </p:spPr>
        <p:txBody>
          <a:bodyPr wrap="none" rtlCol="0">
            <a:spAutoFit/>
          </a:bodyPr>
          <a:lstStyle/>
          <a:p>
            <a:r>
              <a:rPr kumimoji="1" lang="en-US" altLang="zh-CN" dirty="0"/>
              <a:t>Please refer to manual for </a:t>
            </a:r>
            <a:r>
              <a:rPr kumimoji="1" lang="en-US" altLang="zh-CN" dirty="0" err="1"/>
              <a:t>futher</a:t>
            </a:r>
            <a:r>
              <a:rPr kumimoji="1" lang="en-US" altLang="zh-CN" dirty="0"/>
              <a:t> understanding </a:t>
            </a:r>
            <a:endParaRPr kumimoji="1" lang="zh-CN" altLang="en-US" dirty="0"/>
          </a:p>
        </p:txBody>
      </p:sp>
      <p:sp>
        <p:nvSpPr>
          <p:cNvPr id="8" name="文本框 7">
            <a:extLst>
              <a:ext uri="{FF2B5EF4-FFF2-40B4-BE49-F238E27FC236}">
                <a16:creationId xmlns:a16="http://schemas.microsoft.com/office/drawing/2014/main" id="{DAF2AA21-0C78-1944-ADAE-A0F1A3BA3AE5}"/>
              </a:ext>
            </a:extLst>
          </p:cNvPr>
          <p:cNvSpPr txBox="1"/>
          <p:nvPr/>
        </p:nvSpPr>
        <p:spPr>
          <a:xfrm>
            <a:off x="5791800" y="3318371"/>
            <a:ext cx="6553397" cy="2862322"/>
          </a:xfrm>
          <a:prstGeom prst="rect">
            <a:avLst/>
          </a:prstGeom>
          <a:noFill/>
        </p:spPr>
        <p:txBody>
          <a:bodyPr wrap="none" rtlCol="0">
            <a:spAutoFit/>
          </a:bodyPr>
          <a:lstStyle/>
          <a:p>
            <a:r>
              <a:rPr kumimoji="1" lang="en-US" altLang="zh-CN" dirty="0" err="1"/>
              <a:t>imin</a:t>
            </a:r>
            <a:r>
              <a:rPr kumimoji="1" lang="en-US" altLang="zh-CN" dirty="0"/>
              <a:t>=1 ,run minimization</a:t>
            </a:r>
          </a:p>
          <a:p>
            <a:r>
              <a:rPr kumimoji="1" lang="en-US" altLang="zh-CN" dirty="0" err="1"/>
              <a:t>maxcyc</a:t>
            </a:r>
            <a:r>
              <a:rPr kumimoji="1" lang="en-US" altLang="zh-CN" dirty="0"/>
              <a:t>=10000 , the maximum number of </a:t>
            </a:r>
            <a:r>
              <a:rPr kumimoji="1" lang="en-US" altLang="zh-CN" dirty="0" err="1"/>
              <a:t>cycels</a:t>
            </a:r>
            <a:r>
              <a:rPr kumimoji="1" lang="en-US" altLang="zh-CN" dirty="0"/>
              <a:t> of minimization</a:t>
            </a:r>
          </a:p>
          <a:p>
            <a:r>
              <a:rPr kumimoji="1" lang="en-US" altLang="zh-CN" dirty="0" err="1"/>
              <a:t>ncyc</a:t>
            </a:r>
            <a:r>
              <a:rPr kumimoji="1" lang="en-US" altLang="zh-CN" dirty="0"/>
              <a:t>=5000  min method will be switched from steepest descent</a:t>
            </a:r>
          </a:p>
          <a:p>
            <a:r>
              <a:rPr kumimoji="1" lang="en-US" altLang="zh-CN" dirty="0"/>
              <a:t>	 to </a:t>
            </a:r>
            <a:r>
              <a:rPr kumimoji="1" lang="en-US" altLang="zh-CN" dirty="0" err="1"/>
              <a:t>conjugare</a:t>
            </a:r>
            <a:r>
              <a:rPr kumimoji="1" lang="en-US" altLang="zh-CN" dirty="0"/>
              <a:t> gradient after NCYC</a:t>
            </a:r>
          </a:p>
          <a:p>
            <a:r>
              <a:rPr kumimoji="1" lang="en-US" altLang="zh-CN" dirty="0" err="1"/>
              <a:t>Ntb</a:t>
            </a:r>
            <a:r>
              <a:rPr kumimoji="1" lang="en-US" altLang="zh-CN" dirty="0"/>
              <a:t>=1 ,constant volume </a:t>
            </a:r>
          </a:p>
          <a:p>
            <a:r>
              <a:rPr kumimoji="1" lang="en-US" altLang="zh-CN" dirty="0" err="1"/>
              <a:t>Ntp</a:t>
            </a:r>
            <a:r>
              <a:rPr kumimoji="1" lang="en-US" altLang="zh-CN" dirty="0"/>
              <a:t> =0 ,no pressure scaling</a:t>
            </a:r>
          </a:p>
          <a:p>
            <a:r>
              <a:rPr kumimoji="1" lang="en-US" altLang="zh-CN" dirty="0" err="1"/>
              <a:t>Ntf</a:t>
            </a:r>
            <a:r>
              <a:rPr kumimoji="1" lang="en-US" altLang="zh-CN" dirty="0"/>
              <a:t>=</a:t>
            </a:r>
            <a:r>
              <a:rPr kumimoji="1" lang="en-US" altLang="zh-CN" dirty="0" err="1"/>
              <a:t>ntc</a:t>
            </a:r>
            <a:r>
              <a:rPr kumimoji="1" lang="en-US" altLang="zh-CN" dirty="0"/>
              <a:t>=1 SHAKE is not performed</a:t>
            </a:r>
          </a:p>
          <a:p>
            <a:r>
              <a:rPr kumimoji="1" lang="en-US" altLang="zh-CN" dirty="0" err="1"/>
              <a:t>Ntpr</a:t>
            </a:r>
            <a:r>
              <a:rPr kumimoji="1" lang="en-US" altLang="zh-CN" dirty="0"/>
              <a:t>=50 print progress of the </a:t>
            </a:r>
            <a:r>
              <a:rPr kumimoji="1" lang="en-US" altLang="zh-CN" dirty="0" err="1"/>
              <a:t>miniziation</a:t>
            </a:r>
            <a:r>
              <a:rPr kumimoji="1" lang="en-US" altLang="zh-CN" dirty="0"/>
              <a:t> every </a:t>
            </a:r>
            <a:r>
              <a:rPr kumimoji="1" lang="en-US" altLang="zh-CN" dirty="0" err="1"/>
              <a:t>ntpr</a:t>
            </a:r>
            <a:r>
              <a:rPr kumimoji="1" lang="en-US" altLang="zh-CN" dirty="0"/>
              <a:t> steps </a:t>
            </a:r>
          </a:p>
          <a:p>
            <a:r>
              <a:rPr kumimoji="1" lang="en-US" altLang="zh-CN" dirty="0"/>
              <a:t>Cut=10  boundary of long range interaction </a:t>
            </a:r>
          </a:p>
          <a:p>
            <a:endParaRPr kumimoji="1" lang="zh-CN" altLang="en-US" dirty="0"/>
          </a:p>
        </p:txBody>
      </p:sp>
    </p:spTree>
    <p:extLst>
      <p:ext uri="{BB962C8B-B14F-4D97-AF65-F5344CB8AC3E}">
        <p14:creationId xmlns:p14="http://schemas.microsoft.com/office/powerpoint/2010/main" val="391907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781A5-1E27-466F-A308-4B4E62583759}"/>
              </a:ext>
            </a:extLst>
          </p:cNvPr>
          <p:cNvSpPr>
            <a:spLocks noGrp="1"/>
          </p:cNvSpPr>
          <p:nvPr>
            <p:ph type="title"/>
          </p:nvPr>
        </p:nvSpPr>
        <p:spPr/>
        <p:txBody>
          <a:bodyPr/>
          <a:lstStyle/>
          <a:p>
            <a:r>
              <a:rPr lang="en-US" altLang="zh-CN" dirty="0"/>
              <a:t>Remember these laws?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52C3BF0-866E-41FF-8A5C-A21FB63A5501}"/>
                  </a:ext>
                </a:extLst>
              </p:cNvPr>
              <p:cNvSpPr>
                <a:spLocks noGrp="1"/>
              </p:cNvSpPr>
              <p:nvPr>
                <p:ph idx="1"/>
              </p:nvPr>
            </p:nvSpPr>
            <p:spPr/>
            <p:txBody>
              <a:bodyPr/>
              <a:lstStyle/>
              <a:p>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𝐹</m:t>
                        </m:r>
                      </m:e>
                      <m:sub>
                        <m:r>
                          <a:rPr lang="en-US" altLang="zh-CN" b="0" i="1" dirty="0" smtClean="0">
                            <a:latin typeface="Cambria Math" panose="02040503050406030204" pitchFamily="18" charset="0"/>
                          </a:rPr>
                          <m:t>𝑥</m:t>
                        </m:r>
                      </m:sub>
                    </m:sSub>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𝑈</m:t>
                        </m:r>
                      </m:num>
                      <m:den>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𝑥</m:t>
                        </m:r>
                      </m:den>
                    </m:f>
                  </m:oMath>
                </a14:m>
                <a:endParaRPr lang="en-US" altLang="zh-CN" dirty="0"/>
              </a:p>
              <a:p>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m:t>
                    </m:r>
                  </m:oMath>
                </a14:m>
                <a:endParaRPr lang="en-US" altLang="zh-CN" b="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𝑎𝑡</m:t>
                    </m:r>
                  </m:oMath>
                </a14:m>
                <a:endParaRPr lang="en-US" altLang="zh-CN" dirty="0"/>
              </a:p>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b="0" dirty="0"/>
                  <a:t>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endParaRPr lang="zh-CN" altLang="en-US" dirty="0"/>
              </a:p>
            </p:txBody>
          </p:sp>
        </mc:Choice>
        <mc:Fallback xmlns="">
          <p:sp>
            <p:nvSpPr>
              <p:cNvPr id="3" name="内容占位符 2">
                <a:extLst>
                  <a:ext uri="{FF2B5EF4-FFF2-40B4-BE49-F238E27FC236}">
                    <a16:creationId xmlns:a16="http://schemas.microsoft.com/office/drawing/2014/main" id="{352C3BF0-866E-41FF-8A5C-A21FB63A550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8442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BCFE9-FCA2-487A-ACDF-A6C1B48F9346}"/>
              </a:ext>
            </a:extLst>
          </p:cNvPr>
          <p:cNvSpPr>
            <a:spLocks noGrp="1"/>
          </p:cNvSpPr>
          <p:nvPr>
            <p:ph type="title"/>
          </p:nvPr>
        </p:nvSpPr>
        <p:spPr/>
        <p:txBody>
          <a:bodyPr/>
          <a:lstStyle/>
          <a:p>
            <a:r>
              <a:rPr lang="en-US" altLang="zh-CN" dirty="0"/>
              <a:t>After simulation</a:t>
            </a:r>
            <a:endParaRPr lang="zh-CN" altLang="en-US" dirty="0"/>
          </a:p>
        </p:txBody>
      </p:sp>
      <p:sp>
        <p:nvSpPr>
          <p:cNvPr id="4" name="文本框 3">
            <a:extLst>
              <a:ext uri="{FF2B5EF4-FFF2-40B4-BE49-F238E27FC236}">
                <a16:creationId xmlns:a16="http://schemas.microsoft.com/office/drawing/2014/main" id="{B09EFC4B-643F-44DE-A6AA-5D51F51474C3}"/>
              </a:ext>
            </a:extLst>
          </p:cNvPr>
          <p:cNvSpPr txBox="1"/>
          <p:nvPr/>
        </p:nvSpPr>
        <p:spPr>
          <a:xfrm>
            <a:off x="1166327" y="1950098"/>
            <a:ext cx="8117632" cy="3139321"/>
          </a:xfrm>
          <a:prstGeom prst="rect">
            <a:avLst/>
          </a:prstGeom>
          <a:noFill/>
        </p:spPr>
        <p:txBody>
          <a:bodyPr wrap="square" rtlCol="0">
            <a:spAutoFit/>
          </a:bodyPr>
          <a:lstStyle/>
          <a:p>
            <a:r>
              <a:rPr lang="en-US" altLang="zh-CN" dirty="0"/>
              <a:t>In a </a:t>
            </a:r>
            <a:r>
              <a:rPr lang="en-US" altLang="zh-CN" dirty="0" err="1"/>
              <a:t>terimal</a:t>
            </a:r>
            <a:r>
              <a:rPr lang="en-US" altLang="zh-CN" dirty="0"/>
              <a:t>:</a:t>
            </a:r>
          </a:p>
          <a:p>
            <a:r>
              <a:rPr lang="en-US" altLang="zh-CN" dirty="0" err="1"/>
              <a:t>cpptraj</a:t>
            </a:r>
            <a:endParaRPr lang="en-US" altLang="zh-CN" dirty="0"/>
          </a:p>
          <a:p>
            <a:r>
              <a:rPr lang="en-US" altLang="zh-CN" dirty="0"/>
              <a:t>In the </a:t>
            </a:r>
            <a:r>
              <a:rPr lang="en-US" altLang="zh-CN" dirty="0" err="1"/>
              <a:t>cpptraj</a:t>
            </a:r>
            <a:r>
              <a:rPr lang="en-US" altLang="zh-CN" dirty="0"/>
              <a:t>:</a:t>
            </a:r>
          </a:p>
          <a:p>
            <a:r>
              <a:rPr lang="en-US" altLang="zh-CN" dirty="0"/>
              <a:t> </a:t>
            </a:r>
            <a:r>
              <a:rPr lang="en-US" altLang="zh-CN" dirty="0" err="1"/>
              <a:t>parm</a:t>
            </a:r>
            <a:r>
              <a:rPr lang="en-US" altLang="zh-CN" dirty="0"/>
              <a:t> </a:t>
            </a:r>
            <a:r>
              <a:rPr lang="en-US" altLang="zh-CN" dirty="0" err="1"/>
              <a:t>cez_sol.prmtop</a:t>
            </a:r>
            <a:endParaRPr lang="en-US" altLang="zh-CN" dirty="0"/>
          </a:p>
          <a:p>
            <a:r>
              <a:rPr lang="en-US" altLang="zh-CN" dirty="0"/>
              <a:t> </a:t>
            </a:r>
            <a:r>
              <a:rPr lang="en-US" altLang="zh-CN" dirty="0" err="1"/>
              <a:t>trajin</a:t>
            </a:r>
            <a:r>
              <a:rPr lang="en-US" altLang="zh-CN" dirty="0"/>
              <a:t> </a:t>
            </a:r>
            <a:r>
              <a:rPr lang="en-US" altLang="zh-CN" dirty="0" err="1"/>
              <a:t>cez_MD_continue.crd</a:t>
            </a:r>
            <a:endParaRPr lang="en-US" altLang="zh-CN" dirty="0"/>
          </a:p>
          <a:p>
            <a:r>
              <a:rPr lang="en-US" altLang="zh-CN" dirty="0"/>
              <a:t> </a:t>
            </a:r>
            <a:r>
              <a:rPr lang="en-US" altLang="zh-CN" dirty="0" err="1"/>
              <a:t>autoimage</a:t>
            </a:r>
            <a:endParaRPr lang="en-US" altLang="zh-CN" dirty="0"/>
          </a:p>
          <a:p>
            <a:r>
              <a:rPr lang="en-US" altLang="zh-CN" dirty="0"/>
              <a:t> reference </a:t>
            </a:r>
            <a:r>
              <a:rPr lang="en-US" altLang="zh-CN" dirty="0" err="1"/>
              <a:t>cez_sol.inpcrd</a:t>
            </a:r>
            <a:endParaRPr lang="en-US" altLang="zh-CN" dirty="0"/>
          </a:p>
          <a:p>
            <a:r>
              <a:rPr lang="en-US" altLang="zh-CN" dirty="0"/>
              <a:t> </a:t>
            </a:r>
            <a:r>
              <a:rPr lang="en-US" altLang="zh-CN" dirty="0" err="1"/>
              <a:t>rmsd</a:t>
            </a:r>
            <a:r>
              <a:rPr lang="en-US" altLang="zh-CN" dirty="0"/>
              <a:t> rms1 reference :1-462@CA</a:t>
            </a:r>
          </a:p>
          <a:p>
            <a:r>
              <a:rPr lang="en-US" altLang="zh-CN" dirty="0"/>
              <a:t> </a:t>
            </a:r>
            <a:r>
              <a:rPr lang="en-US" altLang="zh-CN" dirty="0" err="1"/>
              <a:t>trajout</a:t>
            </a:r>
            <a:r>
              <a:rPr lang="en-US" altLang="zh-CN" dirty="0"/>
              <a:t> cez_MD_continue_image_rmsfit.nc </a:t>
            </a:r>
            <a:r>
              <a:rPr lang="en-US" altLang="zh-CN" dirty="0" err="1"/>
              <a:t>netcdf</a:t>
            </a:r>
            <a:endParaRPr lang="en-US" altLang="zh-CN" dirty="0"/>
          </a:p>
          <a:p>
            <a:r>
              <a:rPr lang="en-US" altLang="zh-CN" dirty="0"/>
              <a:t> run</a:t>
            </a:r>
          </a:p>
          <a:p>
            <a:r>
              <a:rPr lang="en-US" altLang="zh-CN" dirty="0"/>
              <a:t> quit</a:t>
            </a:r>
            <a:endParaRPr lang="zh-CN" altLang="en-US" dirty="0"/>
          </a:p>
        </p:txBody>
      </p:sp>
      <p:sp>
        <p:nvSpPr>
          <p:cNvPr id="5" name="文本框 4">
            <a:extLst>
              <a:ext uri="{FF2B5EF4-FFF2-40B4-BE49-F238E27FC236}">
                <a16:creationId xmlns:a16="http://schemas.microsoft.com/office/drawing/2014/main" id="{76964626-742E-4AB9-9E24-876939359493}"/>
              </a:ext>
            </a:extLst>
          </p:cNvPr>
          <p:cNvSpPr txBox="1"/>
          <p:nvPr/>
        </p:nvSpPr>
        <p:spPr>
          <a:xfrm>
            <a:off x="838200" y="5486400"/>
            <a:ext cx="6169090" cy="646331"/>
          </a:xfrm>
          <a:prstGeom prst="rect">
            <a:avLst/>
          </a:prstGeom>
          <a:noFill/>
        </p:spPr>
        <p:txBody>
          <a:bodyPr wrap="square" rtlCol="0">
            <a:spAutoFit/>
          </a:bodyPr>
          <a:lstStyle/>
          <a:p>
            <a:r>
              <a:rPr lang="en-US" altLang="zh-CN" dirty="0"/>
              <a:t>Now cez_MD_continue_image_rmsfit.nc is ready to be loaded into VMD</a:t>
            </a:r>
            <a:endParaRPr lang="zh-CN" altLang="en-US" dirty="0"/>
          </a:p>
        </p:txBody>
      </p:sp>
    </p:spTree>
    <p:extLst>
      <p:ext uri="{BB962C8B-B14F-4D97-AF65-F5344CB8AC3E}">
        <p14:creationId xmlns:p14="http://schemas.microsoft.com/office/powerpoint/2010/main" val="805841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5609A-7DCB-4263-986D-941436640EFA}"/>
              </a:ext>
            </a:extLst>
          </p:cNvPr>
          <p:cNvSpPr>
            <a:spLocks noGrp="1"/>
          </p:cNvSpPr>
          <p:nvPr>
            <p:ph type="title"/>
          </p:nvPr>
        </p:nvSpPr>
        <p:spPr/>
        <p:txBody>
          <a:bodyPr/>
          <a:lstStyle/>
          <a:p>
            <a:r>
              <a:rPr lang="en-US" altLang="zh-CN" dirty="0"/>
              <a:t>View result in VMD</a:t>
            </a:r>
            <a:endParaRPr lang="zh-CN" altLang="en-US" dirty="0"/>
          </a:p>
        </p:txBody>
      </p:sp>
      <p:sp>
        <p:nvSpPr>
          <p:cNvPr id="3" name="内容占位符 2">
            <a:extLst>
              <a:ext uri="{FF2B5EF4-FFF2-40B4-BE49-F238E27FC236}">
                <a16:creationId xmlns:a16="http://schemas.microsoft.com/office/drawing/2014/main" id="{085FBDBC-6012-44C5-847A-1774AB6A0DF3}"/>
              </a:ext>
            </a:extLst>
          </p:cNvPr>
          <p:cNvSpPr>
            <a:spLocks noGrp="1"/>
          </p:cNvSpPr>
          <p:nvPr>
            <p:ph idx="1"/>
          </p:nvPr>
        </p:nvSpPr>
        <p:spPr/>
        <p:txBody>
          <a:bodyPr/>
          <a:lstStyle/>
          <a:p>
            <a:r>
              <a:rPr lang="en-US" altLang="zh-CN" dirty="0">
                <a:hlinkClick r:id="rId2"/>
              </a:rPr>
              <a:t>https://www.ks.uiuc.edu/Training/Tutorials/</a:t>
            </a:r>
            <a:endParaRPr lang="en-US" altLang="zh-CN" dirty="0"/>
          </a:p>
          <a:p>
            <a:r>
              <a:rPr lang="en-US" altLang="zh-CN" dirty="0">
                <a:hlinkClick r:id="rId3"/>
              </a:rPr>
              <a:t>https://www.ks.uiuc.edu/Research/vmd/current/ug/node122.html</a:t>
            </a:r>
            <a:endParaRPr lang="en-US" altLang="zh-CN" dirty="0"/>
          </a:p>
          <a:p>
            <a:endParaRPr lang="zh-CN" altLang="en-US" dirty="0"/>
          </a:p>
        </p:txBody>
      </p:sp>
    </p:spTree>
    <p:extLst>
      <p:ext uri="{BB962C8B-B14F-4D97-AF65-F5344CB8AC3E}">
        <p14:creationId xmlns:p14="http://schemas.microsoft.com/office/powerpoint/2010/main" val="4211096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8B517-93D1-4618-8E0D-DA62F806B10F}"/>
              </a:ext>
            </a:extLst>
          </p:cNvPr>
          <p:cNvSpPr>
            <a:spLocks noGrp="1"/>
          </p:cNvSpPr>
          <p:nvPr>
            <p:ph type="title"/>
          </p:nvPr>
        </p:nvSpPr>
        <p:spPr/>
        <p:txBody>
          <a:bodyPr/>
          <a:lstStyle/>
          <a:p>
            <a:r>
              <a:rPr lang="en-US" altLang="zh-CN" dirty="0"/>
              <a:t>QM/MM</a:t>
            </a:r>
            <a:endParaRPr lang="zh-CN" altLang="en-US" dirty="0"/>
          </a:p>
        </p:txBody>
      </p:sp>
      <p:sp>
        <p:nvSpPr>
          <p:cNvPr id="5" name="矩形 4">
            <a:extLst>
              <a:ext uri="{FF2B5EF4-FFF2-40B4-BE49-F238E27FC236}">
                <a16:creationId xmlns:a16="http://schemas.microsoft.com/office/drawing/2014/main" id="{650B2B13-1D1D-4E33-B762-BEAB0F78476F}"/>
              </a:ext>
            </a:extLst>
          </p:cNvPr>
          <p:cNvSpPr/>
          <p:nvPr/>
        </p:nvSpPr>
        <p:spPr>
          <a:xfrm>
            <a:off x="838200" y="1690688"/>
            <a:ext cx="5573486" cy="3416320"/>
          </a:xfrm>
          <a:prstGeom prst="rect">
            <a:avLst/>
          </a:prstGeom>
        </p:spPr>
        <p:txBody>
          <a:bodyPr wrap="square">
            <a:spAutoFit/>
          </a:bodyPr>
          <a:lstStyle/>
          <a:p>
            <a:r>
              <a:rPr lang="en-US" altLang="zh-CN" dirty="0"/>
              <a:t>Example QM/MM input for sander - gaussian interface &amp;</a:t>
            </a:r>
            <a:r>
              <a:rPr lang="en-US" altLang="zh-CN" dirty="0" err="1"/>
              <a:t>cntrl</a:t>
            </a:r>
            <a:r>
              <a:rPr lang="en-US" altLang="zh-CN" dirty="0"/>
              <a:t>  </a:t>
            </a:r>
          </a:p>
          <a:p>
            <a:r>
              <a:rPr lang="en-US" altLang="zh-CN" dirty="0"/>
              <a:t> </a:t>
            </a:r>
            <a:r>
              <a:rPr lang="en-US" altLang="zh-CN" dirty="0" err="1"/>
              <a:t>imin</a:t>
            </a:r>
            <a:r>
              <a:rPr lang="en-US" altLang="zh-CN" dirty="0"/>
              <a:t>=1,maxcyc=10,  </a:t>
            </a:r>
            <a:r>
              <a:rPr lang="en-US" altLang="zh-CN" dirty="0" err="1"/>
              <a:t>ntb</a:t>
            </a:r>
            <a:r>
              <a:rPr lang="en-US" altLang="zh-CN" dirty="0"/>
              <a:t>=0,  cut=20,  </a:t>
            </a:r>
            <a:r>
              <a:rPr lang="en-US" altLang="zh-CN" dirty="0" err="1"/>
              <a:t>ifqnt</a:t>
            </a:r>
            <a:r>
              <a:rPr lang="en-US" altLang="zh-CN" dirty="0"/>
              <a:t>=1, </a:t>
            </a:r>
          </a:p>
          <a:p>
            <a:r>
              <a:rPr lang="en-US" altLang="zh-CN" dirty="0"/>
              <a:t> &amp;end </a:t>
            </a:r>
          </a:p>
          <a:p>
            <a:r>
              <a:rPr lang="en-US" altLang="zh-CN" dirty="0"/>
              <a:t> &amp;</a:t>
            </a:r>
            <a:r>
              <a:rPr lang="en-US" altLang="zh-CN" dirty="0" err="1"/>
              <a:t>qmmm</a:t>
            </a:r>
            <a:r>
              <a:rPr lang="en-US" altLang="zh-CN" dirty="0"/>
              <a:t>  </a:t>
            </a:r>
          </a:p>
          <a:p>
            <a:r>
              <a:rPr lang="en-US" altLang="zh-CN" dirty="0"/>
              <a:t> </a:t>
            </a:r>
            <a:r>
              <a:rPr lang="en-US" altLang="zh-CN" dirty="0" err="1"/>
              <a:t>qmmask</a:t>
            </a:r>
            <a:r>
              <a:rPr lang="en-US" altLang="zh-CN" dirty="0"/>
              <a:t>='@11-21',  </a:t>
            </a:r>
            <a:r>
              <a:rPr lang="en-US" altLang="zh-CN" dirty="0" err="1"/>
              <a:t>qmcharge</a:t>
            </a:r>
            <a:r>
              <a:rPr lang="en-US" altLang="zh-CN" dirty="0"/>
              <a:t>=0,  spin=1,     </a:t>
            </a:r>
            <a:r>
              <a:rPr lang="en-US" altLang="zh-CN" dirty="0" err="1"/>
              <a:t>qm_theory</a:t>
            </a:r>
            <a:r>
              <a:rPr lang="en-US" altLang="zh-CN" dirty="0"/>
              <a:t>='EXTERN',  </a:t>
            </a:r>
            <a:r>
              <a:rPr lang="en-US" altLang="zh-CN" dirty="0" err="1"/>
              <a:t>qmcut</a:t>
            </a:r>
            <a:r>
              <a:rPr lang="en-US" altLang="zh-CN" dirty="0"/>
              <a:t>=20.0, </a:t>
            </a:r>
          </a:p>
          <a:p>
            <a:r>
              <a:rPr lang="en-US" altLang="zh-CN" dirty="0"/>
              <a:t> &amp;end </a:t>
            </a:r>
          </a:p>
          <a:p>
            <a:r>
              <a:rPr lang="en-US" altLang="zh-CN" dirty="0"/>
              <a:t> &amp;</a:t>
            </a:r>
            <a:r>
              <a:rPr lang="en-US" altLang="zh-CN" dirty="0" err="1"/>
              <a:t>gau</a:t>
            </a:r>
            <a:r>
              <a:rPr lang="en-US" altLang="zh-CN" dirty="0"/>
              <a:t>  </a:t>
            </a:r>
          </a:p>
          <a:p>
            <a:r>
              <a:rPr lang="en-US" altLang="zh-CN" dirty="0"/>
              <a:t> method=B3LYP,  basis=6-31G,  </a:t>
            </a:r>
            <a:r>
              <a:rPr lang="en-US" altLang="zh-CN" dirty="0" err="1"/>
              <a:t>num_threads</a:t>
            </a:r>
            <a:r>
              <a:rPr lang="en-US" altLang="zh-CN" dirty="0"/>
              <a:t> = 8,   mem='1GB’, </a:t>
            </a:r>
          </a:p>
          <a:p>
            <a:r>
              <a:rPr lang="en-US" altLang="zh-CN" dirty="0"/>
              <a:t> &amp;end</a:t>
            </a:r>
            <a:endParaRPr lang="zh-CN" altLang="en-US" dirty="0"/>
          </a:p>
        </p:txBody>
      </p:sp>
      <p:sp>
        <p:nvSpPr>
          <p:cNvPr id="6" name="文本框 5">
            <a:extLst>
              <a:ext uri="{FF2B5EF4-FFF2-40B4-BE49-F238E27FC236}">
                <a16:creationId xmlns:a16="http://schemas.microsoft.com/office/drawing/2014/main" id="{CEB6D663-8F85-454F-984B-F51F03D4F22A}"/>
              </a:ext>
            </a:extLst>
          </p:cNvPr>
          <p:cNvSpPr txBox="1"/>
          <p:nvPr/>
        </p:nvSpPr>
        <p:spPr>
          <a:xfrm>
            <a:off x="7912359" y="859955"/>
            <a:ext cx="3245498" cy="646331"/>
          </a:xfrm>
          <a:prstGeom prst="rect">
            <a:avLst/>
          </a:prstGeom>
          <a:noFill/>
        </p:spPr>
        <p:txBody>
          <a:bodyPr wrap="square" rtlCol="0">
            <a:spAutoFit/>
          </a:bodyPr>
          <a:lstStyle/>
          <a:p>
            <a:r>
              <a:rPr lang="en-US" altLang="zh-CN" dirty="0"/>
              <a:t>This is a simple QM/MM control file</a:t>
            </a:r>
            <a:endParaRPr lang="zh-CN" altLang="en-US" dirty="0"/>
          </a:p>
        </p:txBody>
      </p:sp>
      <p:sp>
        <p:nvSpPr>
          <p:cNvPr id="7" name="文本框 6">
            <a:extLst>
              <a:ext uri="{FF2B5EF4-FFF2-40B4-BE49-F238E27FC236}">
                <a16:creationId xmlns:a16="http://schemas.microsoft.com/office/drawing/2014/main" id="{926C3ED4-AC78-40DF-A287-715F38E3D526}"/>
              </a:ext>
            </a:extLst>
          </p:cNvPr>
          <p:cNvSpPr txBox="1"/>
          <p:nvPr/>
        </p:nvSpPr>
        <p:spPr>
          <a:xfrm>
            <a:off x="8192278" y="2146041"/>
            <a:ext cx="2239346" cy="369332"/>
          </a:xfrm>
          <a:prstGeom prst="rect">
            <a:avLst/>
          </a:prstGeom>
          <a:noFill/>
        </p:spPr>
        <p:txBody>
          <a:bodyPr wrap="square" rtlCol="0">
            <a:spAutoFit/>
          </a:bodyPr>
          <a:lstStyle/>
          <a:p>
            <a:r>
              <a:rPr lang="en-US" altLang="zh-CN" dirty="0"/>
              <a:t>Use QM method</a:t>
            </a:r>
            <a:endParaRPr lang="zh-CN" altLang="en-US" dirty="0"/>
          </a:p>
        </p:txBody>
      </p:sp>
      <p:cxnSp>
        <p:nvCxnSpPr>
          <p:cNvPr id="9" name="直接箭头连接符 8">
            <a:extLst>
              <a:ext uri="{FF2B5EF4-FFF2-40B4-BE49-F238E27FC236}">
                <a16:creationId xmlns:a16="http://schemas.microsoft.com/office/drawing/2014/main" id="{B5B1B5E3-9315-49FD-B879-C968EDD9BF7A}"/>
              </a:ext>
            </a:extLst>
          </p:cNvPr>
          <p:cNvCxnSpPr>
            <a:stCxn id="7" idx="1"/>
          </p:cNvCxnSpPr>
          <p:nvPr/>
        </p:nvCxnSpPr>
        <p:spPr>
          <a:xfrm flipH="1">
            <a:off x="5421086" y="2330707"/>
            <a:ext cx="2771192" cy="95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4BAE39E-6B24-4425-A317-4C1F751544C3}"/>
              </a:ext>
            </a:extLst>
          </p:cNvPr>
          <p:cNvSpPr txBox="1"/>
          <p:nvPr/>
        </p:nvSpPr>
        <p:spPr>
          <a:xfrm>
            <a:off x="7025173" y="2881312"/>
            <a:ext cx="5019869" cy="369332"/>
          </a:xfrm>
          <a:prstGeom prst="rect">
            <a:avLst/>
          </a:prstGeom>
          <a:noFill/>
        </p:spPr>
        <p:txBody>
          <a:bodyPr wrap="square" rtlCol="0">
            <a:spAutoFit/>
          </a:bodyPr>
          <a:lstStyle/>
          <a:p>
            <a:r>
              <a:rPr lang="en-US" altLang="zh-CN" dirty="0"/>
              <a:t>Atom mask, which atoms are treated with QM</a:t>
            </a:r>
            <a:endParaRPr lang="zh-CN" altLang="en-US" dirty="0"/>
          </a:p>
        </p:txBody>
      </p:sp>
      <p:cxnSp>
        <p:nvCxnSpPr>
          <p:cNvPr id="12" name="直接箭头连接符 11">
            <a:extLst>
              <a:ext uri="{FF2B5EF4-FFF2-40B4-BE49-F238E27FC236}">
                <a16:creationId xmlns:a16="http://schemas.microsoft.com/office/drawing/2014/main" id="{B19E3C80-93D5-4E15-8ABD-9EF624E9B5D1}"/>
              </a:ext>
            </a:extLst>
          </p:cNvPr>
          <p:cNvCxnSpPr>
            <a:stCxn id="10" idx="1"/>
          </p:cNvCxnSpPr>
          <p:nvPr/>
        </p:nvCxnSpPr>
        <p:spPr>
          <a:xfrm flipH="1">
            <a:off x="2836506" y="3065978"/>
            <a:ext cx="418866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4D3F1B8-8ABF-497E-8D26-829B1979A2A1}"/>
              </a:ext>
            </a:extLst>
          </p:cNvPr>
          <p:cNvSpPr txBox="1"/>
          <p:nvPr/>
        </p:nvSpPr>
        <p:spPr>
          <a:xfrm>
            <a:off x="7025173" y="3263554"/>
            <a:ext cx="5019869" cy="369332"/>
          </a:xfrm>
          <a:prstGeom prst="rect">
            <a:avLst/>
          </a:prstGeom>
          <a:noFill/>
        </p:spPr>
        <p:txBody>
          <a:bodyPr wrap="square" rtlCol="0">
            <a:spAutoFit/>
          </a:bodyPr>
          <a:lstStyle/>
          <a:p>
            <a:r>
              <a:rPr lang="en-US" altLang="zh-CN" dirty="0"/>
              <a:t>Use external software to do QM calculation</a:t>
            </a:r>
            <a:endParaRPr lang="zh-CN" altLang="en-US" dirty="0"/>
          </a:p>
        </p:txBody>
      </p:sp>
      <p:cxnSp>
        <p:nvCxnSpPr>
          <p:cNvPr id="15" name="直接箭头连接符 14">
            <a:extLst>
              <a:ext uri="{FF2B5EF4-FFF2-40B4-BE49-F238E27FC236}">
                <a16:creationId xmlns:a16="http://schemas.microsoft.com/office/drawing/2014/main" id="{E01A64A7-1CA9-47C6-AEDE-967B2CFFC058}"/>
              </a:ext>
            </a:extLst>
          </p:cNvPr>
          <p:cNvCxnSpPr>
            <a:stCxn id="13" idx="1"/>
          </p:cNvCxnSpPr>
          <p:nvPr/>
        </p:nvCxnSpPr>
        <p:spPr>
          <a:xfrm flipH="1">
            <a:off x="2948473" y="3448220"/>
            <a:ext cx="4076700" cy="88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350CC27-26DC-4298-9AE9-830E3264DB92}"/>
              </a:ext>
            </a:extLst>
          </p:cNvPr>
          <p:cNvSpPr txBox="1"/>
          <p:nvPr/>
        </p:nvSpPr>
        <p:spPr>
          <a:xfrm>
            <a:off x="7025173" y="3720766"/>
            <a:ext cx="3536302" cy="369332"/>
          </a:xfrm>
          <a:prstGeom prst="rect">
            <a:avLst/>
          </a:prstGeom>
          <a:noFill/>
        </p:spPr>
        <p:txBody>
          <a:bodyPr wrap="square" rtlCol="0">
            <a:spAutoFit/>
          </a:bodyPr>
          <a:lstStyle/>
          <a:p>
            <a:r>
              <a:rPr lang="en-US" altLang="zh-CN" dirty="0"/>
              <a:t>Use </a:t>
            </a:r>
            <a:r>
              <a:rPr lang="en-US" altLang="zh-CN" dirty="0" err="1"/>
              <a:t>gaussion</a:t>
            </a:r>
            <a:endParaRPr lang="zh-CN" altLang="en-US" dirty="0"/>
          </a:p>
        </p:txBody>
      </p:sp>
      <p:cxnSp>
        <p:nvCxnSpPr>
          <p:cNvPr id="18" name="直接箭头连接符 17">
            <a:extLst>
              <a:ext uri="{FF2B5EF4-FFF2-40B4-BE49-F238E27FC236}">
                <a16:creationId xmlns:a16="http://schemas.microsoft.com/office/drawing/2014/main" id="{A14E74CC-2103-4CFE-9A71-5D0C20D37803}"/>
              </a:ext>
            </a:extLst>
          </p:cNvPr>
          <p:cNvCxnSpPr>
            <a:cxnSpLocks/>
            <a:stCxn id="16" idx="1"/>
          </p:cNvCxnSpPr>
          <p:nvPr/>
        </p:nvCxnSpPr>
        <p:spPr>
          <a:xfrm flipH="1">
            <a:off x="1604865" y="3905432"/>
            <a:ext cx="5420308" cy="209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CAE9BD6-73D6-433D-B7F0-637A2FF0A359}"/>
              </a:ext>
            </a:extLst>
          </p:cNvPr>
          <p:cNvSpPr txBox="1"/>
          <p:nvPr/>
        </p:nvSpPr>
        <p:spPr>
          <a:xfrm>
            <a:off x="7025173" y="4116144"/>
            <a:ext cx="2538705" cy="369332"/>
          </a:xfrm>
          <a:prstGeom prst="rect">
            <a:avLst/>
          </a:prstGeom>
          <a:noFill/>
        </p:spPr>
        <p:txBody>
          <a:bodyPr wrap="square" rtlCol="0">
            <a:spAutoFit/>
          </a:bodyPr>
          <a:lstStyle/>
          <a:p>
            <a:r>
              <a:rPr lang="en-US" altLang="zh-CN" dirty="0"/>
              <a:t>8 cores for </a:t>
            </a:r>
            <a:r>
              <a:rPr lang="en-US" altLang="zh-CN" dirty="0" err="1"/>
              <a:t>gaussion</a:t>
            </a:r>
            <a:endParaRPr lang="zh-CN" altLang="en-US" dirty="0"/>
          </a:p>
        </p:txBody>
      </p:sp>
      <p:cxnSp>
        <p:nvCxnSpPr>
          <p:cNvPr id="22" name="直接箭头连接符 21">
            <a:extLst>
              <a:ext uri="{FF2B5EF4-FFF2-40B4-BE49-F238E27FC236}">
                <a16:creationId xmlns:a16="http://schemas.microsoft.com/office/drawing/2014/main" id="{E593E3FD-7B87-42D3-B928-D81415DAE37B}"/>
              </a:ext>
            </a:extLst>
          </p:cNvPr>
          <p:cNvCxnSpPr>
            <a:stCxn id="19" idx="1"/>
          </p:cNvCxnSpPr>
          <p:nvPr/>
        </p:nvCxnSpPr>
        <p:spPr>
          <a:xfrm flipH="1">
            <a:off x="5840963" y="4300810"/>
            <a:ext cx="1184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944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47CBE-BC3F-4E7E-B4DE-DD0E9503135F}"/>
              </a:ext>
            </a:extLst>
          </p:cNvPr>
          <p:cNvSpPr>
            <a:spLocks noGrp="1"/>
          </p:cNvSpPr>
          <p:nvPr>
            <p:ph type="title"/>
          </p:nvPr>
        </p:nvSpPr>
        <p:spPr/>
        <p:txBody>
          <a:bodyPr/>
          <a:lstStyle/>
          <a:p>
            <a:r>
              <a:rPr lang="en-US" altLang="zh-CN" dirty="0"/>
              <a:t>Atom mask in amber</a:t>
            </a:r>
            <a:endParaRPr lang="zh-CN" altLang="en-US" dirty="0"/>
          </a:p>
        </p:txBody>
      </p:sp>
      <p:pic>
        <p:nvPicPr>
          <p:cNvPr id="5" name="内容占位符 4">
            <a:extLst>
              <a:ext uri="{FF2B5EF4-FFF2-40B4-BE49-F238E27FC236}">
                <a16:creationId xmlns:a16="http://schemas.microsoft.com/office/drawing/2014/main" id="{2AEBAC93-5C2D-4EF2-AE93-5FC05C587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886" y="1625373"/>
            <a:ext cx="7591447" cy="4351338"/>
          </a:xfrm>
        </p:spPr>
      </p:pic>
    </p:spTree>
    <p:extLst>
      <p:ext uri="{BB962C8B-B14F-4D97-AF65-F5344CB8AC3E}">
        <p14:creationId xmlns:p14="http://schemas.microsoft.com/office/powerpoint/2010/main" val="2322321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20C83-AA5A-4D1F-A8C6-52889905C341}"/>
              </a:ext>
            </a:extLst>
          </p:cNvPr>
          <p:cNvSpPr>
            <a:spLocks noGrp="1"/>
          </p:cNvSpPr>
          <p:nvPr>
            <p:ph type="title"/>
          </p:nvPr>
        </p:nvSpPr>
        <p:spPr/>
        <p:txBody>
          <a:bodyPr/>
          <a:lstStyle/>
          <a:p>
            <a:r>
              <a:rPr lang="en-US" altLang="zh-CN" dirty="0"/>
              <a:t>Umbrella sampling</a:t>
            </a:r>
            <a:endParaRPr lang="zh-CN" altLang="en-US" dirty="0"/>
          </a:p>
        </p:txBody>
      </p:sp>
      <p:sp>
        <p:nvSpPr>
          <p:cNvPr id="4" name="文本框 3">
            <a:extLst>
              <a:ext uri="{FF2B5EF4-FFF2-40B4-BE49-F238E27FC236}">
                <a16:creationId xmlns:a16="http://schemas.microsoft.com/office/drawing/2014/main" id="{06468987-A26E-4F83-A97C-C01840494B68}"/>
              </a:ext>
            </a:extLst>
          </p:cNvPr>
          <p:cNvSpPr txBox="1"/>
          <p:nvPr/>
        </p:nvSpPr>
        <p:spPr>
          <a:xfrm>
            <a:off x="838200" y="2828835"/>
            <a:ext cx="7333861" cy="1200329"/>
          </a:xfrm>
          <a:prstGeom prst="rect">
            <a:avLst/>
          </a:prstGeom>
          <a:noFill/>
        </p:spPr>
        <p:txBody>
          <a:bodyPr wrap="square" rtlCol="0">
            <a:spAutoFit/>
          </a:bodyPr>
          <a:lstStyle/>
          <a:p>
            <a:r>
              <a:rPr lang="en-US" altLang="zh-CN" sz="7200" dirty="0"/>
              <a:t>I’m working on it</a:t>
            </a:r>
            <a:endParaRPr lang="zh-CN" altLang="en-US" sz="7200" dirty="0"/>
          </a:p>
        </p:txBody>
      </p:sp>
    </p:spTree>
    <p:extLst>
      <p:ext uri="{BB962C8B-B14F-4D97-AF65-F5344CB8AC3E}">
        <p14:creationId xmlns:p14="http://schemas.microsoft.com/office/powerpoint/2010/main" val="174634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C41F6CCE-3BD3-4BFA-83DB-829C54FDEFB6}"/>
              </a:ext>
            </a:extLst>
          </p:cNvPr>
          <p:cNvPicPr>
            <a:picLocks noGrp="1" noChangeAspect="1"/>
          </p:cNvPicPr>
          <p:nvPr>
            <p:ph idx="1"/>
          </p:nvPr>
        </p:nvPicPr>
        <p:blipFill>
          <a:blip r:embed="rId2"/>
          <a:stretch>
            <a:fillRect/>
          </a:stretch>
        </p:blipFill>
        <p:spPr>
          <a:xfrm>
            <a:off x="2651912" y="1101011"/>
            <a:ext cx="6548071" cy="4911053"/>
          </a:xfrm>
          <a:prstGeom prst="rect">
            <a:avLst/>
          </a:prstGeom>
        </p:spPr>
      </p:pic>
    </p:spTree>
    <p:extLst>
      <p:ext uri="{BB962C8B-B14F-4D97-AF65-F5344CB8AC3E}">
        <p14:creationId xmlns:p14="http://schemas.microsoft.com/office/powerpoint/2010/main" val="1815492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CF45E-6B9D-4CDB-8198-4E6A966C3CB8}"/>
              </a:ext>
            </a:extLst>
          </p:cNvPr>
          <p:cNvSpPr>
            <a:spLocks noGrp="1"/>
          </p:cNvSpPr>
          <p:nvPr>
            <p:ph type="title"/>
          </p:nvPr>
        </p:nvSpPr>
        <p:spPr/>
        <p:txBody>
          <a:bodyPr/>
          <a:lstStyle/>
          <a:p>
            <a:r>
              <a:rPr lang="en-US" altLang="zh-CN" dirty="0"/>
              <a:t>Leap-frog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721647-5015-4839-A009-9E01FBA0C5E2}"/>
                  </a:ext>
                </a:extLst>
              </p:cNvPr>
              <p:cNvSpPr>
                <a:spLocks noGrp="1"/>
              </p:cNvSpPr>
              <p:nvPr>
                <p:ph idx="1"/>
              </p:nvPr>
            </p:nvSpPr>
            <p:spPr/>
            <p:txBody>
              <a:bodyPr/>
              <a:lstStyle/>
              <a:p>
                <a:pPr marL="0" indent="0">
                  <a:buNone/>
                </a:pP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𝒊</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𝒊</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1" i="1" smtClean="0">
                            <a:latin typeface="Cambria Math" panose="02040503050406030204" pitchFamily="18" charset="0"/>
                            <a:ea typeface="Cambria Math" panose="02040503050406030204" pitchFamily="18" charset="0"/>
                          </a:rPr>
                          <m:t>𝒊</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oMath>
                </a14:m>
                <a:endParaRPr lang="en-US" altLang="zh-CN" dirty="0"/>
              </a:p>
              <a:p>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1" i="1" smtClean="0">
                            <a:latin typeface="Cambria Math" panose="02040503050406030204" pitchFamily="18" charset="0"/>
                            <a:ea typeface="Cambria Math" panose="02040503050406030204" pitchFamily="18" charset="0"/>
                          </a:rPr>
                          <m:t>𝒊</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f>
                          <m:fPr>
                            <m:type m:val="skw"/>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en-US" altLang="zh-CN" b="0" i="1" smtClean="0">
                                <a:latin typeface="Cambria Math" panose="02040503050406030204" pitchFamily="18" charset="0"/>
                                <a:ea typeface="Cambria Math" panose="02040503050406030204" pitchFamily="18" charset="0"/>
                              </a:rPr>
                              <m:t>2</m:t>
                            </m:r>
                          </m:den>
                        </m:f>
                      </m:e>
                    </m:d>
                  </m:oMath>
                </a14:m>
                <a:endParaRPr lang="zh-CN" altLang="en-US" dirty="0"/>
              </a:p>
            </p:txBody>
          </p:sp>
        </mc:Choice>
        <mc:Fallback xmlns="">
          <p:sp>
            <p:nvSpPr>
              <p:cNvPr id="3" name="内容占位符 2">
                <a:extLst>
                  <a:ext uri="{FF2B5EF4-FFF2-40B4-BE49-F238E27FC236}">
                    <a16:creationId xmlns:a16="http://schemas.microsoft.com/office/drawing/2014/main" id="{80721647-5015-4839-A009-9E01FBA0C5E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1A7AC28-FC62-4DA0-8C4F-D092598B2A08}"/>
              </a:ext>
            </a:extLst>
          </p:cNvPr>
          <p:cNvSpPr txBox="1"/>
          <p:nvPr/>
        </p:nvSpPr>
        <p:spPr>
          <a:xfrm>
            <a:off x="9545215" y="2090058"/>
            <a:ext cx="1073021" cy="923330"/>
          </a:xfrm>
          <a:prstGeom prst="rect">
            <a:avLst/>
          </a:prstGeom>
          <a:noFill/>
        </p:spPr>
        <p:txBody>
          <a:bodyPr wrap="square" rtlCol="0">
            <a:spAutoFit/>
          </a:bodyPr>
          <a:lstStyle/>
          <a:p>
            <a:r>
              <a:rPr lang="en-US" altLang="zh-CN" dirty="0"/>
              <a:t>How to update </a:t>
            </a:r>
            <a:r>
              <a:rPr lang="en-US" altLang="zh-CN" b="1" dirty="0"/>
              <a:t>r</a:t>
            </a:r>
            <a:r>
              <a:rPr lang="en-US" altLang="zh-CN" dirty="0"/>
              <a:t> and </a:t>
            </a:r>
            <a:r>
              <a:rPr lang="en-US" altLang="zh-CN" b="1" dirty="0"/>
              <a:t>v</a:t>
            </a:r>
            <a:endParaRPr lang="zh-CN" altLang="en-US" b="1" dirty="0"/>
          </a:p>
        </p:txBody>
      </p:sp>
    </p:spTree>
    <p:extLst>
      <p:ext uri="{BB962C8B-B14F-4D97-AF65-F5344CB8AC3E}">
        <p14:creationId xmlns:p14="http://schemas.microsoft.com/office/powerpoint/2010/main" val="251665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2F994-8CD0-4318-867F-D8B246297EE8}"/>
              </a:ext>
            </a:extLst>
          </p:cNvPr>
          <p:cNvSpPr>
            <a:spLocks noGrp="1"/>
          </p:cNvSpPr>
          <p:nvPr>
            <p:ph type="title"/>
          </p:nvPr>
        </p:nvSpPr>
        <p:spPr/>
        <p:txBody>
          <a:bodyPr/>
          <a:lstStyle/>
          <a:p>
            <a:r>
              <a:rPr lang="en-US" altLang="zh-CN" dirty="0"/>
              <a:t>Install </a:t>
            </a:r>
            <a:r>
              <a:rPr lang="en-US" altLang="zh-CN" dirty="0" err="1"/>
              <a:t>AmberTools</a:t>
            </a:r>
            <a:r>
              <a:rPr lang="en-US" altLang="zh-CN" dirty="0"/>
              <a:t> and amber manual in your own computer</a:t>
            </a:r>
            <a:endParaRPr lang="zh-CN" altLang="en-US" dirty="0"/>
          </a:p>
        </p:txBody>
      </p:sp>
      <p:sp>
        <p:nvSpPr>
          <p:cNvPr id="3" name="内容占位符 2">
            <a:extLst>
              <a:ext uri="{FF2B5EF4-FFF2-40B4-BE49-F238E27FC236}">
                <a16:creationId xmlns:a16="http://schemas.microsoft.com/office/drawing/2014/main" id="{574E25CC-98B8-460C-BE67-9EC3CC6CB1F0}"/>
              </a:ext>
            </a:extLst>
          </p:cNvPr>
          <p:cNvSpPr>
            <a:spLocks noGrp="1"/>
          </p:cNvSpPr>
          <p:nvPr>
            <p:ph idx="1"/>
          </p:nvPr>
        </p:nvSpPr>
        <p:spPr/>
        <p:txBody>
          <a:bodyPr/>
          <a:lstStyle/>
          <a:p>
            <a:r>
              <a:rPr lang="en-US" altLang="zh-CN" dirty="0">
                <a:hlinkClick r:id="rId2"/>
              </a:rPr>
              <a:t>http://ambermd.org/Manuals.php</a:t>
            </a:r>
            <a:endParaRPr lang="en-US" altLang="zh-CN" dirty="0"/>
          </a:p>
          <a:p>
            <a:endParaRPr lang="en-US" altLang="zh-CN" dirty="0"/>
          </a:p>
          <a:p>
            <a:endParaRPr lang="en-US" altLang="zh-CN" dirty="0"/>
          </a:p>
          <a:p>
            <a:r>
              <a:rPr lang="en-US" altLang="zh-CN" dirty="0">
                <a:hlinkClick r:id="rId3"/>
              </a:rPr>
              <a:t>http://ambermd.org/AmberTools.php</a:t>
            </a:r>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6BED5D32-4F8D-4A37-8BBA-B2AEC56E77A0}"/>
              </a:ext>
            </a:extLst>
          </p:cNvPr>
          <p:cNvPicPr>
            <a:picLocks noChangeAspect="1"/>
          </p:cNvPicPr>
          <p:nvPr/>
        </p:nvPicPr>
        <p:blipFill>
          <a:blip r:embed="rId4"/>
          <a:stretch>
            <a:fillRect/>
          </a:stretch>
        </p:blipFill>
        <p:spPr>
          <a:xfrm>
            <a:off x="970537" y="2332148"/>
            <a:ext cx="7209145" cy="868755"/>
          </a:xfrm>
          <a:prstGeom prst="rect">
            <a:avLst/>
          </a:prstGeom>
        </p:spPr>
      </p:pic>
      <p:pic>
        <p:nvPicPr>
          <p:cNvPr id="5" name="图片 4">
            <a:extLst>
              <a:ext uri="{FF2B5EF4-FFF2-40B4-BE49-F238E27FC236}">
                <a16:creationId xmlns:a16="http://schemas.microsoft.com/office/drawing/2014/main" id="{01130CF0-0FF6-4A88-ABB9-AA28409B5A76}"/>
              </a:ext>
            </a:extLst>
          </p:cNvPr>
          <p:cNvPicPr>
            <a:picLocks noChangeAspect="1"/>
          </p:cNvPicPr>
          <p:nvPr/>
        </p:nvPicPr>
        <p:blipFill>
          <a:blip r:embed="rId5"/>
          <a:stretch>
            <a:fillRect/>
          </a:stretch>
        </p:blipFill>
        <p:spPr>
          <a:xfrm>
            <a:off x="1042425" y="3861987"/>
            <a:ext cx="5880890" cy="2535337"/>
          </a:xfrm>
          <a:prstGeom prst="rect">
            <a:avLst/>
          </a:prstGeom>
        </p:spPr>
      </p:pic>
      <p:sp>
        <p:nvSpPr>
          <p:cNvPr id="6" name="文本框 5">
            <a:extLst>
              <a:ext uri="{FF2B5EF4-FFF2-40B4-BE49-F238E27FC236}">
                <a16:creationId xmlns:a16="http://schemas.microsoft.com/office/drawing/2014/main" id="{C0C5DC3A-59B4-4F10-8874-DF1D3EBB8E20}"/>
              </a:ext>
            </a:extLst>
          </p:cNvPr>
          <p:cNvSpPr txBox="1"/>
          <p:nvPr/>
        </p:nvSpPr>
        <p:spPr>
          <a:xfrm>
            <a:off x="7127540" y="4206325"/>
            <a:ext cx="2118049" cy="923330"/>
          </a:xfrm>
          <a:prstGeom prst="rect">
            <a:avLst/>
          </a:prstGeom>
          <a:noFill/>
        </p:spPr>
        <p:txBody>
          <a:bodyPr wrap="square" rtlCol="0">
            <a:spAutoFit/>
          </a:bodyPr>
          <a:lstStyle/>
          <a:p>
            <a:r>
              <a:rPr lang="en-US" altLang="zh-CN" dirty="0"/>
              <a:t>Installation guide can be found in manual</a:t>
            </a:r>
            <a:endParaRPr lang="zh-CN" altLang="en-US" dirty="0"/>
          </a:p>
        </p:txBody>
      </p:sp>
    </p:spTree>
    <p:extLst>
      <p:ext uri="{BB962C8B-B14F-4D97-AF65-F5344CB8AC3E}">
        <p14:creationId xmlns:p14="http://schemas.microsoft.com/office/powerpoint/2010/main" val="24545586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2580</TotalTime>
  <Words>3835</Words>
  <Application>Microsoft Office PowerPoint</Application>
  <PresentationFormat>宽屏</PresentationFormat>
  <Paragraphs>388</Paragraphs>
  <Slides>64</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DengXian</vt:lpstr>
      <vt:lpstr>DengXian</vt:lpstr>
      <vt:lpstr>等线 Light</vt:lpstr>
      <vt:lpstr>Arial</vt:lpstr>
      <vt:lpstr>Cambria Math</vt:lpstr>
      <vt:lpstr>Office 主题​​</vt:lpstr>
      <vt:lpstr>Amber for beginner</vt:lpstr>
      <vt:lpstr>contents</vt:lpstr>
      <vt:lpstr>Basic Ideas For Molecular Mechanics</vt:lpstr>
      <vt:lpstr>Forcefield</vt:lpstr>
      <vt:lpstr>A simple example</vt:lpstr>
      <vt:lpstr>Remember these laws?</vt:lpstr>
      <vt:lpstr>PowerPoint 演示文稿</vt:lpstr>
      <vt:lpstr>Leap-frog Algorithm</vt:lpstr>
      <vt:lpstr>Install AmberTools and amber manual in your own computer</vt:lpstr>
      <vt:lpstr>How to use amber in hpc2?</vt:lpstr>
      <vt:lpstr>Run MD Simulation With Amber</vt:lpstr>
      <vt:lpstr>Lib File In Amber</vt:lpstr>
      <vt:lpstr>.dat or .frcmod files in amber </vt:lpstr>
      <vt:lpstr>MD simulation with non-standard residues</vt:lpstr>
      <vt:lpstr>How to deal with non-standard residue</vt:lpstr>
      <vt:lpstr>How to deal with non-standard residue</vt:lpstr>
      <vt:lpstr>How to deal with non-standard residue</vt:lpstr>
      <vt:lpstr>Generate lib and frcmod with PyR.E.D</vt:lpstr>
      <vt:lpstr>Output from PyR.E.D</vt:lpstr>
      <vt:lpstr>Which to use</vt:lpstr>
      <vt:lpstr>What’s in the mol2 file and Statistics_m1.txt</vt:lpstr>
      <vt:lpstr>Generate .lib files</vt:lpstr>
      <vt:lpstr>Generate two individual pdb</vt:lpstr>
      <vt:lpstr>Construct .lib file in xleap</vt:lpstr>
      <vt:lpstr>Construct .lib file in xleap</vt:lpstr>
      <vt:lpstr>Construct .lib file in xleap</vt:lpstr>
      <vt:lpstr>Construct .lib file in xleap</vt:lpstr>
      <vt:lpstr>Construct .lib file in xleap</vt:lpstr>
      <vt:lpstr>Construct .lib file in xleap</vt:lpstr>
      <vt:lpstr>Residue naming conventions in amber</vt:lpstr>
      <vt:lpstr>Residue naming conventions in amber</vt:lpstr>
      <vt:lpstr>Preprocess pdb file with Maestro</vt:lpstr>
      <vt:lpstr>Preprocess pdb file with Maestro</vt:lpstr>
      <vt:lpstr>Rename non-standard residues</vt:lpstr>
      <vt:lpstr>maestro name error</vt:lpstr>
      <vt:lpstr>Tleap and xleap</vt:lpstr>
      <vt:lpstr>Save a pdb file from tleap</vt:lpstr>
      <vt:lpstr>After everything is right</vt:lpstr>
      <vt:lpstr>All steps for a membrane protein</vt:lpstr>
      <vt:lpstr>PowerPoint 演示文稿</vt:lpstr>
      <vt:lpstr>PowerPoint 演示文稿</vt:lpstr>
      <vt:lpstr>PowerPoint 演示文稿</vt:lpstr>
      <vt:lpstr>Use charmm-GUI to generate membrane</vt:lpstr>
      <vt:lpstr>Use charmm-GUI to generate membrane</vt:lpstr>
      <vt:lpstr>PowerPoint 演示文稿</vt:lpstr>
      <vt:lpstr>PowerPoint 演示文稿</vt:lpstr>
      <vt:lpstr>PowerPoint 演示文稿</vt:lpstr>
      <vt:lpstr>Step2</vt:lpstr>
      <vt:lpstr>PowerPoint 演示文稿</vt:lpstr>
      <vt:lpstr>PowerPoint 演示文稿</vt:lpstr>
      <vt:lpstr>PowerPoint 演示文稿</vt:lpstr>
      <vt:lpstr>PowerPoint 演示文稿</vt:lpstr>
      <vt:lpstr>PowerPoint 演示文稿</vt:lpstr>
      <vt:lpstr>Convert charm format files into amber readable files</vt:lpstr>
      <vt:lpstr>Convert charm format files into amber readable files</vt:lpstr>
      <vt:lpstr>Generate .lib and .frcmod files for ligands</vt:lpstr>
      <vt:lpstr>Generate .prmtop and .inpcrd file</vt:lpstr>
      <vt:lpstr>PowerPoint 演示文稿</vt:lpstr>
      <vt:lpstr>Run simulation</vt:lpstr>
      <vt:lpstr>After simulation</vt:lpstr>
      <vt:lpstr>View result in VMD</vt:lpstr>
      <vt:lpstr>QM/MM</vt:lpstr>
      <vt:lpstr>Atom mask in amber</vt:lpstr>
      <vt:lpstr>Umbrella sampling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Amber for beginner</dc:title>
  <dc:creator>郭 昱</dc:creator>
  <cp:lastModifiedBy>郭 昱</cp:lastModifiedBy>
  <cp:revision>127</cp:revision>
  <dcterms:created xsi:type="dcterms:W3CDTF">2018-10-15T01:08:39Z</dcterms:created>
  <dcterms:modified xsi:type="dcterms:W3CDTF">2020-07-28T13:38:02Z</dcterms:modified>
</cp:coreProperties>
</file>